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C37C8D-7F09-4DB2-BDC0-3744A9D80933}"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C37C8D-7F09-4DB2-BDC0-3744A9D80933}"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C37C8D-7F09-4DB2-BDC0-3744A9D80933}"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7C37C8D-7F09-4DB2-BDC0-3744A9D8093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C37C8D-7F09-4DB2-BDC0-3744A9D80933}"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956F4D1-EDDB-4E55-B842-6D79EF5B3A76}"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7C37C8D-7F09-4DB2-BDC0-3744A9D80933}"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F956F4D1-EDDB-4E55-B842-6D79EF5B3A76}" type="datetimeFigureOut">
              <a:rPr lang="zh-CN" altLang="en-US" smtClean="0"/>
              <a:t>2015/8/24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7C37C8D-7F09-4DB2-BDC0-3744A9D80933}"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slide" Target="slide44.xml"/><Relationship Id="rId4" Type="http://schemas.openxmlformats.org/officeDocument/2006/relationships/slide" Target="slide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jpeg"/><Relationship Id="rId7" Type="http://schemas.openxmlformats.org/officeDocument/2006/relationships/image" Target="../media/image15.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http://club.ithlj.com/UploadFile/2008-2/200822311492163372.jpg" TargetMode="External"/><Relationship Id="rId5" Type="http://schemas.openxmlformats.org/officeDocument/2006/relationships/image" Target="../media/image14.jpeg"/><Relationship Id="rId10" Type="http://schemas.openxmlformats.org/officeDocument/2006/relationships/image" Target="http://image.cn.made-in-china.com/2f0j01pBYtcjZrHPko/VGA%E7%BA%BF-DB9M/F+1.5M.jpg" TargetMode="External"/><Relationship Id="rId4" Type="http://schemas.openxmlformats.org/officeDocument/2006/relationships/image" Target="http://www.163xuexi.com/UploadFiles/2/2009/9/200909090828473230.jpg" TargetMode="External"/><Relationship Id="rId9" Type="http://schemas.openxmlformats.org/officeDocument/2006/relationships/image" Target="../media/image17.jpeg"/></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00200"/>
            <a:ext cx="7990656" cy="1780108"/>
          </a:xfrm>
        </p:spPr>
        <p:txBody>
          <a:bodyPr>
            <a:normAutofit/>
          </a:bodyPr>
          <a:lstStyle/>
          <a:p>
            <a:r>
              <a:rPr lang="zh-CN" altLang="zh-CN" b="1" dirty="0"/>
              <a:t>第</a:t>
            </a:r>
            <a:r>
              <a:rPr lang="en-US" altLang="zh-CN" b="1" dirty="0"/>
              <a:t>3</a:t>
            </a:r>
            <a:r>
              <a:rPr lang="zh-CN" altLang="zh-CN" b="1" dirty="0"/>
              <a:t>章 微型计算机硬件系统</a:t>
            </a:r>
            <a:r>
              <a:rPr lang="zh-CN" altLang="zh-CN" b="1" dirty="0" smtClean="0"/>
              <a:t>基础</a:t>
            </a:r>
            <a:endParaRPr lang="zh-CN" altLang="en-US" dirty="0"/>
          </a:p>
        </p:txBody>
      </p:sp>
      <p:sp>
        <p:nvSpPr>
          <p:cNvPr id="3" name="副标题 2"/>
          <p:cNvSpPr>
            <a:spLocks noGrp="1"/>
          </p:cNvSpPr>
          <p:nvPr>
            <p:ph type="subTitle" idx="1"/>
          </p:nvPr>
        </p:nvSpPr>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140903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1951743"/>
            <a:ext cx="9121817" cy="417646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555776" y="6381328"/>
            <a:ext cx="2654894" cy="369332"/>
          </a:xfrm>
          <a:prstGeom prst="rect">
            <a:avLst/>
          </a:prstGeom>
        </p:spPr>
        <p:txBody>
          <a:bodyPr wrap="none">
            <a:spAutoFit/>
          </a:bodyPr>
          <a:lstStyle/>
          <a:p>
            <a:r>
              <a:rPr lang="zh-CN" altLang="zh-CN" dirty="0"/>
              <a:t>图</a:t>
            </a:r>
            <a:r>
              <a:rPr lang="en-US" altLang="zh-CN" dirty="0"/>
              <a:t> 3-4  </a:t>
            </a:r>
            <a:r>
              <a:rPr lang="zh-CN" altLang="zh-CN" dirty="0"/>
              <a:t>单核</a:t>
            </a:r>
            <a:r>
              <a:rPr lang="en-US" altLang="zh-CN" dirty="0"/>
              <a:t>CPU</a:t>
            </a:r>
            <a:r>
              <a:rPr lang="zh-CN" altLang="zh-CN" dirty="0"/>
              <a:t>基本结构</a:t>
            </a:r>
          </a:p>
        </p:txBody>
      </p:sp>
    </p:spTree>
    <p:extLst>
      <p:ext uri="{BB962C8B-B14F-4D97-AF65-F5344CB8AC3E}">
        <p14:creationId xmlns:p14="http://schemas.microsoft.com/office/powerpoint/2010/main" val="1109476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en-US" altLang="zh-CN" dirty="0"/>
              <a:t>(1)</a:t>
            </a:r>
            <a:r>
              <a:rPr lang="zh-CN" altLang="zh-CN" dirty="0" smtClean="0"/>
              <a:t>运算器</a:t>
            </a:r>
            <a:r>
              <a:rPr lang="zh-CN" altLang="zh-CN" dirty="0"/>
              <a:t>和内部</a:t>
            </a:r>
            <a:r>
              <a:rPr lang="zh-CN" altLang="zh-CN" dirty="0" smtClean="0"/>
              <a:t>寄存器</a:t>
            </a:r>
            <a:endParaRPr lang="en-US" altLang="zh-CN" dirty="0" smtClean="0"/>
          </a:p>
          <a:p>
            <a:pPr lvl="3"/>
            <a:r>
              <a:rPr lang="zh-CN" altLang="zh-CN" dirty="0"/>
              <a:t>运算器的主要部件是算术逻辑单元</a:t>
            </a:r>
            <a:r>
              <a:rPr lang="en-US" altLang="zh-CN" dirty="0"/>
              <a:t>ALU</a:t>
            </a:r>
            <a:r>
              <a:rPr lang="zh-CN" altLang="zh-CN" dirty="0"/>
              <a:t>，其核心功能是实现数据的算术运算和逻辑运算</a:t>
            </a:r>
            <a:r>
              <a:rPr lang="zh-CN" altLang="zh-CN" dirty="0" smtClean="0"/>
              <a:t>。</a:t>
            </a:r>
            <a:endParaRPr lang="en-US" altLang="zh-CN" dirty="0" smtClean="0"/>
          </a:p>
          <a:p>
            <a:pPr lvl="3"/>
            <a:r>
              <a:rPr lang="zh-CN" altLang="zh-CN" dirty="0"/>
              <a:t>内部寄存器包括通用寄存器组和段寄存器组，其功能是用来暂时存放数据</a:t>
            </a:r>
            <a:r>
              <a:rPr lang="en-US" altLang="zh-CN" dirty="0"/>
              <a:t>(</a:t>
            </a:r>
            <a:r>
              <a:rPr lang="zh-CN" altLang="zh-CN" dirty="0"/>
              <a:t>包括参加运算的运算数、运算结果等</a:t>
            </a:r>
            <a:r>
              <a:rPr lang="en-US" altLang="zh-CN" dirty="0"/>
              <a:t>)</a:t>
            </a:r>
            <a:r>
              <a:rPr lang="zh-CN" altLang="zh-CN" dirty="0" smtClean="0"/>
              <a:t>。</a:t>
            </a:r>
            <a:endParaRPr lang="en-US" altLang="zh-CN" dirty="0" smtClean="0"/>
          </a:p>
          <a:p>
            <a:pPr lvl="2"/>
            <a:r>
              <a:rPr lang="en-US" altLang="zh-CN" dirty="0"/>
              <a:t>(2)</a:t>
            </a:r>
            <a:r>
              <a:rPr lang="zh-CN" altLang="zh-CN" dirty="0"/>
              <a:t>控制逻辑</a:t>
            </a:r>
            <a:r>
              <a:rPr lang="zh-CN" altLang="zh-CN" dirty="0" smtClean="0"/>
              <a:t>单元</a:t>
            </a:r>
            <a:endParaRPr lang="en-US" altLang="zh-CN" dirty="0" smtClean="0"/>
          </a:p>
          <a:p>
            <a:pPr lvl="3"/>
            <a:r>
              <a:rPr lang="zh-CN" altLang="zh-CN" dirty="0"/>
              <a:t>主要完成指令的分析、指令及操作数的传送、产生控制和协调整个</a:t>
            </a:r>
            <a:r>
              <a:rPr lang="en-US" altLang="zh-CN" dirty="0"/>
              <a:t>CPU</a:t>
            </a:r>
            <a:r>
              <a:rPr lang="zh-CN" altLang="zh-CN" dirty="0"/>
              <a:t>需要的时序逻辑等</a:t>
            </a:r>
            <a:r>
              <a:rPr lang="zh-CN" altLang="zh-CN" dirty="0" smtClean="0"/>
              <a:t>。</a:t>
            </a:r>
            <a:endParaRPr lang="en-US" altLang="zh-CN" dirty="0" smtClean="0"/>
          </a:p>
          <a:p>
            <a:pPr lvl="2"/>
            <a:r>
              <a:rPr lang="en-US" altLang="zh-CN" dirty="0"/>
              <a:t>(3)CPU</a:t>
            </a:r>
            <a:r>
              <a:rPr lang="zh-CN" altLang="zh-CN" dirty="0"/>
              <a:t>内部总线</a:t>
            </a:r>
          </a:p>
          <a:p>
            <a:pPr lvl="3"/>
            <a:r>
              <a:rPr lang="zh-CN" altLang="zh-CN" dirty="0"/>
              <a:t>数据和指令在</a:t>
            </a:r>
            <a:r>
              <a:rPr lang="en-US" altLang="zh-CN" dirty="0"/>
              <a:t>CPU</a:t>
            </a:r>
            <a:r>
              <a:rPr lang="zh-CN" altLang="zh-CN" dirty="0"/>
              <a:t>内的传送通道，包括</a:t>
            </a:r>
            <a:r>
              <a:rPr lang="en-US" altLang="zh-CN" dirty="0"/>
              <a:t>ALU</a:t>
            </a:r>
            <a:r>
              <a:rPr lang="zh-CN" altLang="zh-CN" dirty="0"/>
              <a:t>数据总线等。</a:t>
            </a:r>
          </a:p>
          <a:p>
            <a:pPr lvl="2"/>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4188456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smtClean="0"/>
              <a:t>多</a:t>
            </a:r>
            <a:r>
              <a:rPr lang="zh-CN" altLang="zh-CN" b="1" dirty="0"/>
              <a:t>核</a:t>
            </a:r>
            <a:r>
              <a:rPr lang="en-US" altLang="zh-CN" b="1" dirty="0" smtClean="0"/>
              <a:t>CPU</a:t>
            </a:r>
          </a:p>
          <a:p>
            <a:pPr lvl="2"/>
            <a:r>
              <a:rPr lang="zh-CN" altLang="zh-CN" dirty="0"/>
              <a:t>多核处理器是指在一块</a:t>
            </a:r>
            <a:r>
              <a:rPr lang="en-US" altLang="zh-CN" dirty="0"/>
              <a:t>CPU</a:t>
            </a:r>
            <a:r>
              <a:rPr lang="zh-CN" altLang="zh-CN" dirty="0"/>
              <a:t>芯片内集成两个以上完整的计算引擎</a:t>
            </a:r>
            <a:r>
              <a:rPr lang="en-US" altLang="zh-CN" dirty="0"/>
              <a:t>(</a:t>
            </a:r>
            <a:r>
              <a:rPr lang="zh-CN" altLang="zh-CN" dirty="0"/>
              <a:t>内核</a:t>
            </a:r>
            <a:r>
              <a:rPr lang="en-US" altLang="zh-CN" dirty="0"/>
              <a:t>)</a:t>
            </a:r>
            <a:r>
              <a:rPr lang="zh-CN" altLang="zh-CN" dirty="0" smtClean="0"/>
              <a:t>。</a:t>
            </a:r>
            <a:endParaRPr lang="en-US" altLang="zh-CN" dirty="0" smtClean="0"/>
          </a:p>
          <a:p>
            <a:pPr lvl="2"/>
            <a:r>
              <a:rPr lang="zh-CN" altLang="en-US" dirty="0" smtClean="0"/>
              <a:t>多种因素限制了单核</a:t>
            </a:r>
            <a:r>
              <a:rPr lang="en-US" altLang="zh-CN" dirty="0" smtClean="0"/>
              <a:t>CPU</a:t>
            </a:r>
            <a:r>
              <a:rPr lang="zh-CN" altLang="en-US" dirty="0" smtClean="0"/>
              <a:t>的性能进一步提高：</a:t>
            </a:r>
            <a:endParaRPr lang="en-US" altLang="zh-CN" dirty="0" smtClean="0"/>
          </a:p>
          <a:p>
            <a:pPr lvl="3"/>
            <a:r>
              <a:rPr lang="zh-CN" altLang="en-US" dirty="0" smtClean="0"/>
              <a:t>半导体物理性能限制了单核芯片的工作频率进一步提高；</a:t>
            </a:r>
            <a:endParaRPr lang="en-US" altLang="zh-CN" dirty="0" smtClean="0"/>
          </a:p>
          <a:p>
            <a:pPr lvl="3"/>
            <a:r>
              <a:rPr lang="zh-CN" altLang="en-US" dirty="0"/>
              <a:t>半导体物理性能限制了单核芯片</a:t>
            </a:r>
            <a:r>
              <a:rPr lang="zh-CN" altLang="en-US" dirty="0" smtClean="0"/>
              <a:t>的</a:t>
            </a:r>
            <a:r>
              <a:rPr lang="zh-CN" altLang="zh-CN" dirty="0"/>
              <a:t>集成的晶体管</a:t>
            </a:r>
            <a:r>
              <a:rPr lang="zh-CN" altLang="zh-CN" dirty="0" smtClean="0"/>
              <a:t>数目</a:t>
            </a:r>
            <a:r>
              <a:rPr lang="zh-CN" altLang="en-US" dirty="0" smtClean="0"/>
              <a:t>。</a:t>
            </a:r>
            <a:endParaRPr lang="en-US" altLang="zh-CN" dirty="0" smtClean="0"/>
          </a:p>
          <a:p>
            <a:pPr lvl="2"/>
            <a:r>
              <a:rPr lang="zh-CN" altLang="zh-CN" dirty="0"/>
              <a:t>用单芯片多处理器</a:t>
            </a:r>
            <a:r>
              <a:rPr lang="en-US" altLang="zh-CN" dirty="0"/>
              <a:t>(CMP)</a:t>
            </a:r>
            <a:r>
              <a:rPr lang="zh-CN" altLang="zh-CN" dirty="0"/>
              <a:t>技术来替代复杂性较高的单线程</a:t>
            </a:r>
            <a:r>
              <a:rPr lang="en-US" altLang="zh-CN" dirty="0"/>
              <a:t>CPU</a:t>
            </a:r>
            <a:r>
              <a:rPr lang="zh-CN" altLang="zh-CN" dirty="0" smtClean="0"/>
              <a:t>，</a:t>
            </a:r>
            <a:r>
              <a:rPr lang="zh-CN" altLang="en-US" dirty="0" smtClean="0"/>
              <a:t>但</a:t>
            </a:r>
            <a:r>
              <a:rPr lang="zh-CN" altLang="zh-CN" dirty="0" smtClean="0"/>
              <a:t>从</a:t>
            </a:r>
            <a:r>
              <a:rPr lang="zh-CN" altLang="zh-CN" dirty="0"/>
              <a:t>结构到工艺都有许多的问题需要</a:t>
            </a:r>
            <a:r>
              <a:rPr lang="zh-CN" altLang="zh-CN" dirty="0" smtClean="0"/>
              <a:t>解决</a:t>
            </a:r>
            <a:r>
              <a:rPr lang="zh-CN" altLang="en-US" dirty="0" smtClean="0"/>
              <a:t>。</a:t>
            </a:r>
            <a:endParaRPr lang="en-US" altLang="zh-CN" dirty="0" smtClean="0"/>
          </a:p>
          <a:p>
            <a:pPr lvl="2"/>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2214538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660373" cy="3450696"/>
          </a:xfrm>
        </p:spPr>
        <p:txBody>
          <a:bodyPr>
            <a:normAutofit/>
          </a:bodyPr>
          <a:lstStyle/>
          <a:p>
            <a:pPr lvl="2"/>
            <a:r>
              <a:rPr lang="en-US" altLang="zh-CN" dirty="0"/>
              <a:t>2005</a:t>
            </a:r>
            <a:r>
              <a:rPr lang="zh-CN" altLang="zh-CN" dirty="0"/>
              <a:t>年</a:t>
            </a:r>
            <a:r>
              <a:rPr lang="en-US" altLang="zh-CN" dirty="0"/>
              <a:t>4</a:t>
            </a:r>
            <a:r>
              <a:rPr lang="zh-CN" altLang="zh-CN" dirty="0"/>
              <a:t>月，</a:t>
            </a:r>
            <a:r>
              <a:rPr lang="en-US" altLang="zh-CN" dirty="0"/>
              <a:t>Intel</a:t>
            </a:r>
            <a:r>
              <a:rPr lang="zh-CN" altLang="zh-CN" dirty="0"/>
              <a:t>公司才推出双核的</a:t>
            </a:r>
            <a:r>
              <a:rPr lang="en-US" altLang="zh-CN" dirty="0"/>
              <a:t>“</a:t>
            </a:r>
            <a:r>
              <a:rPr lang="zh-CN" altLang="zh-CN" dirty="0"/>
              <a:t>奔腾</a:t>
            </a:r>
            <a:r>
              <a:rPr lang="en-US" altLang="zh-CN" dirty="0"/>
              <a:t>D</a:t>
            </a:r>
            <a:r>
              <a:rPr lang="zh-CN" altLang="zh-CN" dirty="0"/>
              <a:t>型</a:t>
            </a:r>
            <a:r>
              <a:rPr lang="en-US" altLang="zh-CN" dirty="0"/>
              <a:t>”CPU</a:t>
            </a:r>
            <a:r>
              <a:rPr lang="zh-CN" altLang="zh-CN" dirty="0" smtClean="0"/>
              <a:t>，</a:t>
            </a:r>
            <a:r>
              <a:rPr lang="en-US" altLang="zh-CN" dirty="0" smtClean="0"/>
              <a:t>AMD</a:t>
            </a:r>
            <a:r>
              <a:rPr lang="zh-CN" altLang="zh-CN" dirty="0"/>
              <a:t>公司在之后也发布了双核皓龙</a:t>
            </a:r>
            <a:r>
              <a:rPr lang="en-US" altLang="zh-CN" dirty="0"/>
              <a:t>(Opteron)</a:t>
            </a:r>
            <a:r>
              <a:rPr lang="zh-CN" altLang="zh-CN" dirty="0"/>
              <a:t>和速龙</a:t>
            </a:r>
            <a:r>
              <a:rPr lang="en-US" altLang="zh-CN" dirty="0"/>
              <a:t>(Athlon)64</a:t>
            </a:r>
            <a:r>
              <a:rPr lang="zh-CN" altLang="zh-CN" dirty="0"/>
              <a:t>－</a:t>
            </a:r>
            <a:r>
              <a:rPr lang="en-US" altLang="zh-CN" dirty="0"/>
              <a:t>X2</a:t>
            </a:r>
            <a:r>
              <a:rPr lang="zh-CN" altLang="zh-CN" dirty="0"/>
              <a:t>型处理器</a:t>
            </a:r>
            <a:r>
              <a:rPr lang="zh-CN" altLang="zh-CN" dirty="0" smtClean="0"/>
              <a:t>。</a:t>
            </a:r>
            <a:r>
              <a:rPr lang="zh-CN" altLang="en-US" dirty="0" smtClean="0"/>
              <a:t>至今已经有多达</a:t>
            </a:r>
            <a:r>
              <a:rPr lang="en-US" altLang="zh-CN" dirty="0" smtClean="0"/>
              <a:t>16</a:t>
            </a:r>
            <a:r>
              <a:rPr lang="zh-CN" altLang="en-US" dirty="0" smtClean="0"/>
              <a:t>核的服务器</a:t>
            </a:r>
            <a:r>
              <a:rPr lang="en-US" altLang="zh-CN" dirty="0" smtClean="0"/>
              <a:t>CPU</a:t>
            </a:r>
            <a:r>
              <a:rPr lang="zh-CN" altLang="en-US" dirty="0" smtClean="0"/>
              <a:t>面市。</a:t>
            </a:r>
            <a:endParaRPr lang="en-US" altLang="zh-CN" dirty="0" smtClean="0"/>
          </a:p>
          <a:p>
            <a:pPr lvl="2"/>
            <a:r>
              <a:rPr lang="zh-CN" altLang="zh-CN" dirty="0"/>
              <a:t>从单核到双核，再到多核的发展，证明了摩尔定律仍是非常</a:t>
            </a:r>
            <a:r>
              <a:rPr lang="zh-CN" altLang="zh-CN" dirty="0" smtClean="0"/>
              <a:t>正确的</a:t>
            </a:r>
            <a:r>
              <a:rPr lang="zh-CN" altLang="en-US" dirty="0" smtClean="0"/>
              <a:t>。</a:t>
            </a:r>
            <a:endParaRPr lang="en-US" altLang="zh-CN" dirty="0" smtClean="0"/>
          </a:p>
          <a:p>
            <a:pPr lvl="2"/>
            <a:r>
              <a:rPr lang="zh-CN" altLang="zh-CN" dirty="0"/>
              <a:t>多核处理器已经成为被广泛采用的计算</a:t>
            </a:r>
            <a:r>
              <a:rPr lang="zh-CN" altLang="zh-CN" dirty="0" smtClean="0"/>
              <a:t>模型</a:t>
            </a:r>
            <a:r>
              <a:rPr lang="zh-CN" altLang="en-US" dirty="0" smtClean="0"/>
              <a:t>：</a:t>
            </a:r>
            <a:endParaRPr lang="en-US" altLang="zh-CN" dirty="0" smtClean="0"/>
          </a:p>
          <a:p>
            <a:pPr lvl="3"/>
            <a:r>
              <a:rPr lang="zh-CN" altLang="zh-CN" dirty="0"/>
              <a:t>在推动</a:t>
            </a:r>
            <a:r>
              <a:rPr lang="en-US" altLang="zh-CN" dirty="0"/>
              <a:t>PC</a:t>
            </a:r>
            <a:r>
              <a:rPr lang="zh-CN" altLang="zh-CN" dirty="0"/>
              <a:t>机安全性和虚拟化技术的重大进程</a:t>
            </a:r>
            <a:r>
              <a:rPr lang="zh-CN" altLang="zh-CN" dirty="0" smtClean="0"/>
              <a:t>中扮演</a:t>
            </a:r>
            <a:r>
              <a:rPr lang="zh-CN" altLang="zh-CN" dirty="0"/>
              <a:t>着中心</a:t>
            </a:r>
            <a:r>
              <a:rPr lang="zh-CN" altLang="zh-CN" dirty="0" smtClean="0"/>
              <a:t>作用</a:t>
            </a:r>
            <a:r>
              <a:rPr lang="zh-CN" altLang="en-US" dirty="0" smtClean="0"/>
              <a:t>；</a:t>
            </a:r>
            <a:endParaRPr lang="en-US" altLang="zh-CN" dirty="0" smtClean="0"/>
          </a:p>
          <a:p>
            <a:pPr lvl="3"/>
            <a:r>
              <a:rPr lang="zh-CN" altLang="zh-CN" dirty="0"/>
              <a:t>极大地扩展其家庭</a:t>
            </a:r>
            <a:r>
              <a:rPr lang="en-US" altLang="zh-CN" dirty="0"/>
              <a:t>PC</a:t>
            </a:r>
            <a:r>
              <a:rPr lang="zh-CN" altLang="zh-CN" dirty="0"/>
              <a:t>和数字媒体计算系统的</a:t>
            </a:r>
            <a:r>
              <a:rPr lang="zh-CN" altLang="zh-CN" dirty="0" smtClean="0"/>
              <a:t>使用</a:t>
            </a:r>
            <a:r>
              <a:rPr lang="zh-CN" altLang="en-US" dirty="0" smtClean="0"/>
              <a:t>；</a:t>
            </a:r>
            <a:endParaRPr lang="en-US" altLang="zh-CN" dirty="0" smtClean="0"/>
          </a:p>
          <a:p>
            <a:pPr lvl="3"/>
            <a:r>
              <a:rPr lang="zh-CN" altLang="zh-CN" dirty="0" smtClean="0"/>
              <a:t>实现</a:t>
            </a:r>
            <a:r>
              <a:rPr lang="zh-CN" altLang="zh-CN" dirty="0"/>
              <a:t>更大的性能</a:t>
            </a:r>
            <a:r>
              <a:rPr lang="en-US" altLang="zh-CN" dirty="0"/>
              <a:t>/</a:t>
            </a:r>
            <a:r>
              <a:rPr lang="zh-CN" altLang="zh-CN" dirty="0"/>
              <a:t>能耗比。</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2509353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6"/>
          </a:xfrm>
        </p:spPr>
        <p:txBody>
          <a:bodyPr>
            <a:normAutofit fontScale="85000" lnSpcReduction="20000"/>
          </a:bodyPr>
          <a:lstStyle/>
          <a:p>
            <a:pPr lvl="1"/>
            <a:r>
              <a:rPr lang="en-US" altLang="zh-CN" b="1" dirty="0"/>
              <a:t>CPU</a:t>
            </a:r>
            <a:r>
              <a:rPr lang="zh-CN" altLang="zh-CN" b="1" dirty="0"/>
              <a:t>的主要性能指标</a:t>
            </a:r>
            <a:endParaRPr lang="zh-CN" altLang="zh-CN" dirty="0"/>
          </a:p>
          <a:p>
            <a:pPr lvl="2"/>
            <a:r>
              <a:rPr lang="zh-CN" altLang="zh-CN" b="1" dirty="0"/>
              <a:t>主频</a:t>
            </a:r>
            <a:r>
              <a:rPr lang="zh-CN" altLang="zh-CN" b="1" dirty="0" smtClean="0"/>
              <a:t>：</a:t>
            </a:r>
            <a:r>
              <a:rPr lang="zh-CN" altLang="zh-CN" dirty="0" smtClean="0"/>
              <a:t>以</a:t>
            </a:r>
            <a:r>
              <a:rPr lang="en-US" altLang="zh-CN" dirty="0"/>
              <a:t>GHz</a:t>
            </a:r>
            <a:r>
              <a:rPr lang="zh-CN" altLang="zh-CN" dirty="0"/>
              <a:t>为单位</a:t>
            </a:r>
            <a:r>
              <a:rPr lang="zh-CN" altLang="zh-CN" dirty="0" smtClean="0"/>
              <a:t>。主频</a:t>
            </a:r>
            <a:r>
              <a:rPr lang="zh-CN" altLang="zh-CN" dirty="0"/>
              <a:t>越高，</a:t>
            </a:r>
            <a:r>
              <a:rPr lang="en-US" altLang="zh-CN" dirty="0"/>
              <a:t>CPU</a:t>
            </a:r>
            <a:r>
              <a:rPr lang="zh-CN" altLang="zh-CN" dirty="0" smtClean="0"/>
              <a:t>的</a:t>
            </a:r>
            <a:r>
              <a:rPr lang="zh-CN" altLang="en-US" dirty="0"/>
              <a:t>运算</a:t>
            </a:r>
            <a:r>
              <a:rPr lang="zh-CN" altLang="zh-CN" dirty="0" smtClean="0"/>
              <a:t>速度</a:t>
            </a:r>
            <a:r>
              <a:rPr lang="zh-CN" altLang="zh-CN" dirty="0"/>
              <a:t>也就越快。</a:t>
            </a:r>
          </a:p>
          <a:p>
            <a:pPr lvl="2"/>
            <a:r>
              <a:rPr lang="en-US" altLang="zh-CN" b="1" dirty="0"/>
              <a:t>CPU</a:t>
            </a:r>
            <a:r>
              <a:rPr lang="zh-CN" altLang="zh-CN" b="1" dirty="0"/>
              <a:t>的字长</a:t>
            </a:r>
            <a:r>
              <a:rPr lang="zh-CN" altLang="zh-CN" b="1" dirty="0" smtClean="0"/>
              <a:t>：</a:t>
            </a:r>
            <a:r>
              <a:rPr lang="zh-CN" altLang="zh-CN" dirty="0" smtClean="0"/>
              <a:t>字长</a:t>
            </a:r>
            <a:r>
              <a:rPr lang="zh-CN" altLang="zh-CN" dirty="0"/>
              <a:t>越长，性能越好。当前主流</a:t>
            </a:r>
            <a:r>
              <a:rPr lang="en-US" altLang="zh-CN" dirty="0"/>
              <a:t>CPU</a:t>
            </a:r>
            <a:r>
              <a:rPr lang="zh-CN" altLang="zh-CN" dirty="0"/>
              <a:t>的字长为</a:t>
            </a:r>
            <a:r>
              <a:rPr lang="en-US" altLang="zh-CN" dirty="0"/>
              <a:t>64</a:t>
            </a:r>
            <a:r>
              <a:rPr lang="zh-CN" altLang="zh-CN" dirty="0"/>
              <a:t>位。</a:t>
            </a:r>
          </a:p>
          <a:p>
            <a:pPr lvl="2"/>
            <a:r>
              <a:rPr lang="zh-CN" altLang="zh-CN" b="1" dirty="0"/>
              <a:t>缓存</a:t>
            </a:r>
            <a:r>
              <a:rPr lang="en-US" altLang="zh-CN" b="1" dirty="0"/>
              <a:t>(Cache)</a:t>
            </a:r>
            <a:r>
              <a:rPr lang="zh-CN" altLang="zh-CN" b="1" dirty="0" smtClean="0"/>
              <a:t>：</a:t>
            </a:r>
            <a:r>
              <a:rPr lang="en-US" altLang="zh-CN" dirty="0" smtClean="0"/>
              <a:t>CPU</a:t>
            </a:r>
            <a:r>
              <a:rPr lang="zh-CN" altLang="zh-CN" dirty="0"/>
              <a:t>缓存的工作频率与</a:t>
            </a:r>
            <a:r>
              <a:rPr lang="en-US" altLang="zh-CN" dirty="0"/>
              <a:t>CPU</a:t>
            </a:r>
            <a:r>
              <a:rPr lang="zh-CN" altLang="zh-CN" dirty="0"/>
              <a:t>相同。</a:t>
            </a:r>
            <a:r>
              <a:rPr lang="en-US" altLang="zh-CN" dirty="0"/>
              <a:t>CPU</a:t>
            </a:r>
            <a:r>
              <a:rPr lang="zh-CN" altLang="zh-CN" dirty="0"/>
              <a:t>缓存可分</a:t>
            </a:r>
            <a:r>
              <a:rPr lang="en-US" altLang="zh-CN" dirty="0"/>
              <a:t>L1 Cache</a:t>
            </a:r>
            <a:r>
              <a:rPr lang="zh-CN" altLang="zh-CN" dirty="0"/>
              <a:t>、</a:t>
            </a:r>
            <a:r>
              <a:rPr lang="en-US" altLang="zh-CN" dirty="0"/>
              <a:t>L2 Cache</a:t>
            </a:r>
            <a:r>
              <a:rPr lang="zh-CN" altLang="zh-CN" dirty="0"/>
              <a:t>和</a:t>
            </a:r>
            <a:r>
              <a:rPr lang="en-US" altLang="zh-CN" dirty="0"/>
              <a:t>L3 Cache</a:t>
            </a:r>
            <a:r>
              <a:rPr lang="zh-CN" altLang="zh-CN" dirty="0"/>
              <a:t>三级，缓存容量越大，</a:t>
            </a:r>
            <a:r>
              <a:rPr lang="en-US" altLang="zh-CN" dirty="0"/>
              <a:t>CPU</a:t>
            </a:r>
            <a:r>
              <a:rPr lang="zh-CN" altLang="zh-CN" dirty="0"/>
              <a:t>内部读取数据的命中率越高。</a:t>
            </a:r>
          </a:p>
          <a:p>
            <a:pPr lvl="2"/>
            <a:r>
              <a:rPr lang="zh-CN" altLang="zh-CN" b="1" dirty="0"/>
              <a:t>内核数目</a:t>
            </a:r>
            <a:r>
              <a:rPr lang="zh-CN" altLang="zh-CN" b="1" dirty="0" smtClean="0"/>
              <a:t>：</a:t>
            </a:r>
            <a:r>
              <a:rPr lang="zh-CN" altLang="zh-CN" dirty="0" smtClean="0"/>
              <a:t>一般</a:t>
            </a:r>
            <a:r>
              <a:rPr lang="zh-CN" altLang="zh-CN" dirty="0"/>
              <a:t>说，内核数越多，性能越高。</a:t>
            </a:r>
          </a:p>
          <a:p>
            <a:pPr lvl="2"/>
            <a:r>
              <a:rPr lang="zh-CN" altLang="zh-CN" b="1" dirty="0"/>
              <a:t>前端总线</a:t>
            </a:r>
            <a:r>
              <a:rPr lang="en-US" altLang="zh-CN" b="1" dirty="0"/>
              <a:t>(FSB)</a:t>
            </a:r>
            <a:r>
              <a:rPr lang="zh-CN" altLang="zh-CN" b="1" dirty="0"/>
              <a:t>频率：</a:t>
            </a:r>
            <a:r>
              <a:rPr lang="en-US" altLang="zh-CN" dirty="0"/>
              <a:t>CPU</a:t>
            </a:r>
            <a:r>
              <a:rPr lang="zh-CN" altLang="zh-CN" dirty="0"/>
              <a:t>与内存直接数据交换速度</a:t>
            </a:r>
            <a:r>
              <a:rPr lang="zh-CN" altLang="zh-CN" dirty="0" smtClean="0"/>
              <a:t>。</a:t>
            </a:r>
            <a:r>
              <a:rPr lang="en-US" altLang="zh-CN" dirty="0" smtClean="0"/>
              <a:t>FSB</a:t>
            </a:r>
            <a:r>
              <a:rPr lang="zh-CN" altLang="zh-CN" dirty="0"/>
              <a:t>越高，性能越高。</a:t>
            </a:r>
          </a:p>
          <a:p>
            <a:pPr lvl="2"/>
            <a:r>
              <a:rPr lang="zh-CN" altLang="zh-CN" b="1" dirty="0"/>
              <a:t>指令执行速度：</a:t>
            </a:r>
            <a:r>
              <a:rPr lang="zh-CN" altLang="zh-CN" dirty="0"/>
              <a:t>即</a:t>
            </a:r>
            <a:r>
              <a:rPr lang="en-US" altLang="zh-CN" dirty="0"/>
              <a:t>CPU</a:t>
            </a:r>
            <a:r>
              <a:rPr lang="zh-CN" altLang="zh-CN" dirty="0"/>
              <a:t>每秒能执行的指令数</a:t>
            </a:r>
            <a:r>
              <a:rPr lang="zh-CN" altLang="zh-CN" dirty="0" smtClean="0"/>
              <a:t>，单位</a:t>
            </a:r>
            <a:r>
              <a:rPr lang="zh-CN" altLang="zh-CN" dirty="0"/>
              <a:t>为</a:t>
            </a:r>
            <a:r>
              <a:rPr lang="en-US" altLang="zh-CN" dirty="0"/>
              <a:t>MIPS(</a:t>
            </a:r>
            <a:r>
              <a:rPr lang="zh-CN" altLang="zh-CN" dirty="0"/>
              <a:t>百万次</a:t>
            </a:r>
            <a:r>
              <a:rPr lang="en-US" altLang="zh-CN" dirty="0"/>
              <a:t>/</a:t>
            </a:r>
            <a:r>
              <a:rPr lang="zh-CN" altLang="zh-CN" dirty="0"/>
              <a:t>秒</a:t>
            </a:r>
            <a:r>
              <a:rPr lang="en-US" altLang="zh-CN" dirty="0"/>
              <a:t>)</a:t>
            </a:r>
            <a:endParaRPr lang="zh-CN" altLang="zh-CN" dirty="0"/>
          </a:p>
          <a:p>
            <a:pPr lvl="2"/>
            <a:r>
              <a:rPr lang="zh-CN" altLang="zh-CN" b="1" dirty="0"/>
              <a:t>工作电压：</a:t>
            </a:r>
            <a:r>
              <a:rPr lang="zh-CN" altLang="zh-CN" dirty="0"/>
              <a:t>指的也就是</a:t>
            </a:r>
            <a:r>
              <a:rPr lang="en-US" altLang="zh-CN" dirty="0"/>
              <a:t>CPU</a:t>
            </a:r>
            <a:r>
              <a:rPr lang="zh-CN" altLang="zh-CN" dirty="0"/>
              <a:t>正常工作所需的电压。低电压能解决耗电过大和发热过高的问题，这对于笔记本电脑尤其重要。</a:t>
            </a:r>
          </a:p>
          <a:p>
            <a:pPr lvl="2"/>
            <a:r>
              <a:rPr lang="zh-CN" altLang="zh-CN" b="1" dirty="0"/>
              <a:t>制造工艺：</a:t>
            </a:r>
            <a:r>
              <a:rPr lang="zh-CN" altLang="zh-CN" dirty="0"/>
              <a:t>现在</a:t>
            </a:r>
            <a:r>
              <a:rPr lang="en-US" altLang="zh-CN" dirty="0"/>
              <a:t>CPU</a:t>
            </a:r>
            <a:r>
              <a:rPr lang="zh-CN" altLang="zh-CN" dirty="0"/>
              <a:t>制造工艺已经普遍采用了</a:t>
            </a:r>
            <a:r>
              <a:rPr lang="en-US" altLang="zh-CN" dirty="0"/>
              <a:t>32nm</a:t>
            </a:r>
            <a:r>
              <a:rPr lang="zh-CN" altLang="zh-CN" dirty="0"/>
              <a:t>和</a:t>
            </a:r>
            <a:r>
              <a:rPr lang="en-US" altLang="zh-CN" dirty="0"/>
              <a:t>22nm</a:t>
            </a:r>
            <a:r>
              <a:rPr lang="zh-CN" altLang="zh-CN" dirty="0"/>
              <a:t>的生产工艺，</a:t>
            </a:r>
            <a:r>
              <a:rPr lang="en-US" altLang="zh-CN" dirty="0"/>
              <a:t>20nm</a:t>
            </a:r>
            <a:r>
              <a:rPr lang="zh-CN" altLang="zh-CN" dirty="0"/>
              <a:t>工艺的</a:t>
            </a:r>
            <a:r>
              <a:rPr lang="en-US" altLang="zh-CN" dirty="0" smtClean="0"/>
              <a:t>CPU</a:t>
            </a:r>
            <a:r>
              <a:rPr lang="zh-CN" altLang="en-US" dirty="0" smtClean="0"/>
              <a:t>已</a:t>
            </a:r>
            <a:r>
              <a:rPr lang="zh-CN" altLang="zh-CN" dirty="0" smtClean="0"/>
              <a:t>于</a:t>
            </a:r>
            <a:r>
              <a:rPr lang="en-US" altLang="zh-CN" dirty="0"/>
              <a:t>2014</a:t>
            </a:r>
            <a:r>
              <a:rPr lang="zh-CN" altLang="zh-CN" dirty="0"/>
              <a:t>年底投入</a:t>
            </a:r>
            <a:r>
              <a:rPr lang="zh-CN" altLang="zh-CN" dirty="0" smtClean="0"/>
              <a:t>市场</a:t>
            </a:r>
            <a:r>
              <a:rPr lang="zh-CN" altLang="en-US" dirty="0" smtClean="0"/>
              <a:t>以</a:t>
            </a:r>
            <a:r>
              <a:rPr lang="zh-CN" altLang="zh-CN" dirty="0" smtClean="0"/>
              <a:t>提高</a:t>
            </a:r>
            <a:r>
              <a:rPr lang="en-US" altLang="zh-CN" dirty="0"/>
              <a:t>CPU</a:t>
            </a:r>
            <a:r>
              <a:rPr lang="zh-CN" altLang="zh-CN" dirty="0"/>
              <a:t>的集成度和工作频率。</a:t>
            </a:r>
          </a:p>
          <a:p>
            <a:pPr lvl="2"/>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654814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3.2.2  </a:t>
            </a:r>
            <a:r>
              <a:rPr lang="zh-CN" altLang="zh-CN" b="1" dirty="0"/>
              <a:t>图形处理器</a:t>
            </a:r>
            <a:r>
              <a:rPr lang="en-US" altLang="zh-CN" b="1" dirty="0"/>
              <a:t>GPU</a:t>
            </a:r>
            <a:endParaRPr lang="zh-CN" altLang="zh-CN" b="1" dirty="0"/>
          </a:p>
          <a:p>
            <a:pPr lvl="1"/>
            <a:r>
              <a:rPr lang="zh-CN" altLang="zh-CN" dirty="0"/>
              <a:t>图形处理器</a:t>
            </a:r>
            <a:r>
              <a:rPr lang="en-US" altLang="zh-CN" dirty="0"/>
              <a:t>(Graphic Processing Unit</a:t>
            </a:r>
            <a:r>
              <a:rPr lang="zh-CN" altLang="zh-CN" dirty="0"/>
              <a:t>，</a:t>
            </a:r>
            <a:r>
              <a:rPr lang="en-US" altLang="zh-CN" dirty="0"/>
              <a:t>GPU)</a:t>
            </a:r>
            <a:r>
              <a:rPr lang="zh-CN" altLang="zh-CN" dirty="0"/>
              <a:t>，是相对于</a:t>
            </a:r>
            <a:r>
              <a:rPr lang="en-US" altLang="zh-CN" dirty="0"/>
              <a:t>CPU</a:t>
            </a:r>
            <a:r>
              <a:rPr lang="zh-CN" altLang="zh-CN" dirty="0"/>
              <a:t>的一个概念</a:t>
            </a:r>
            <a:r>
              <a:rPr lang="zh-CN" altLang="zh-CN" dirty="0" smtClean="0"/>
              <a:t>。</a:t>
            </a:r>
            <a:endParaRPr lang="en-US" altLang="zh-CN" dirty="0" smtClean="0"/>
          </a:p>
          <a:p>
            <a:pPr lvl="1"/>
            <a:r>
              <a:rPr lang="zh-CN" altLang="zh-CN" dirty="0" smtClean="0"/>
              <a:t>在</a:t>
            </a:r>
            <a:r>
              <a:rPr lang="zh-CN" altLang="zh-CN" dirty="0"/>
              <a:t>现代的计算机中，图形处理变得越来越重要</a:t>
            </a:r>
            <a:r>
              <a:rPr lang="zh-CN" altLang="zh-CN" dirty="0" smtClean="0"/>
              <a:t>。</a:t>
            </a:r>
            <a:endParaRPr lang="en-US" altLang="zh-CN" dirty="0" smtClean="0"/>
          </a:p>
          <a:p>
            <a:pPr lvl="1"/>
            <a:r>
              <a:rPr lang="en-US" altLang="zh-CN" dirty="0" smtClean="0"/>
              <a:t>3D</a:t>
            </a:r>
            <a:r>
              <a:rPr lang="zh-CN" altLang="zh-CN" dirty="0" smtClean="0"/>
              <a:t>图形处理涉及</a:t>
            </a:r>
            <a:r>
              <a:rPr lang="zh-CN" altLang="zh-CN" dirty="0"/>
              <a:t>大量的计算，因此需要能够从硬件上支持</a:t>
            </a:r>
            <a:r>
              <a:rPr lang="en-US" altLang="zh-CN" dirty="0"/>
              <a:t>T&amp;L</a:t>
            </a:r>
            <a:r>
              <a:rPr lang="zh-CN" altLang="zh-CN" dirty="0"/>
              <a:t>图形处理器而不占用</a:t>
            </a:r>
            <a:r>
              <a:rPr lang="en-US" altLang="zh-CN" dirty="0"/>
              <a:t>CPU</a:t>
            </a:r>
            <a:r>
              <a:rPr lang="zh-CN" altLang="zh-CN" dirty="0"/>
              <a:t>资源</a:t>
            </a:r>
            <a:r>
              <a:rPr lang="zh-CN" altLang="zh-CN" dirty="0" smtClean="0"/>
              <a:t>。</a:t>
            </a:r>
            <a:endParaRPr lang="en-US" altLang="zh-CN" dirty="0" smtClean="0"/>
          </a:p>
          <a:p>
            <a:pPr lvl="1"/>
            <a:r>
              <a:rPr lang="zh-CN" altLang="zh-CN" dirty="0"/>
              <a:t>基于</a:t>
            </a:r>
            <a:r>
              <a:rPr lang="en-US" altLang="zh-CN" dirty="0"/>
              <a:t>GPU</a:t>
            </a:r>
            <a:r>
              <a:rPr lang="zh-CN" altLang="zh-CN" dirty="0"/>
              <a:t>、海量显存和高速接口技术的显示器适配卡</a:t>
            </a:r>
            <a:r>
              <a:rPr lang="en-US" altLang="zh-CN" dirty="0"/>
              <a:t>(</a:t>
            </a:r>
            <a:r>
              <a:rPr lang="zh-CN" altLang="zh-CN" dirty="0"/>
              <a:t>简称显卡</a:t>
            </a:r>
            <a:r>
              <a:rPr lang="en-US" altLang="zh-CN" dirty="0"/>
              <a:t>)</a:t>
            </a:r>
            <a:r>
              <a:rPr lang="zh-CN" altLang="zh-CN" dirty="0"/>
              <a:t>在</a:t>
            </a:r>
            <a:r>
              <a:rPr lang="en-US" altLang="zh-CN" dirty="0"/>
              <a:t>3D</a:t>
            </a:r>
            <a:r>
              <a:rPr lang="zh-CN" altLang="zh-CN" dirty="0"/>
              <a:t>图形处理上获得了极大的</a:t>
            </a:r>
            <a:r>
              <a:rPr lang="zh-CN" altLang="zh-CN" dirty="0" smtClean="0"/>
              <a:t>成功</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2861540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a:t>GPU</a:t>
            </a:r>
            <a:r>
              <a:rPr lang="zh-CN" altLang="zh-CN" b="1" dirty="0"/>
              <a:t>的特点</a:t>
            </a:r>
            <a:endParaRPr lang="zh-CN" altLang="zh-CN" dirty="0"/>
          </a:p>
          <a:p>
            <a:pPr lvl="2"/>
            <a:r>
              <a:rPr lang="zh-CN" altLang="en-US" b="1" dirty="0" smtClean="0"/>
              <a:t>体系结构：</a:t>
            </a:r>
            <a:r>
              <a:rPr lang="en-US" altLang="zh-CN" dirty="0" smtClean="0"/>
              <a:t>GPU</a:t>
            </a:r>
            <a:r>
              <a:rPr lang="zh-CN" altLang="zh-CN" dirty="0"/>
              <a:t>的体系结构既不同于</a:t>
            </a:r>
            <a:r>
              <a:rPr lang="en-US" altLang="zh-CN" dirty="0" smtClean="0"/>
              <a:t>CPU</a:t>
            </a:r>
            <a:r>
              <a:rPr lang="zh-CN" altLang="en-US" dirty="0" smtClean="0"/>
              <a:t>；</a:t>
            </a:r>
            <a:endParaRPr lang="en-US" altLang="zh-CN" dirty="0" smtClean="0"/>
          </a:p>
          <a:p>
            <a:pPr lvl="2" latinLnBrk="1"/>
            <a:r>
              <a:rPr lang="zh-CN" altLang="zh-CN" b="1" dirty="0"/>
              <a:t>浮点运算：</a:t>
            </a:r>
            <a:r>
              <a:rPr lang="en-US" altLang="zh-CN" dirty="0"/>
              <a:t>GPU</a:t>
            </a:r>
            <a:r>
              <a:rPr lang="zh-CN" altLang="zh-CN" dirty="0"/>
              <a:t>所有计算均使用浮点算法，没有位或整数运算指令；</a:t>
            </a:r>
          </a:p>
          <a:p>
            <a:pPr lvl="2" latinLnBrk="1"/>
            <a:r>
              <a:rPr lang="zh-CN" altLang="zh-CN" b="1" dirty="0"/>
              <a:t>二维存储空间：</a:t>
            </a:r>
            <a:r>
              <a:rPr lang="en-US" altLang="zh-CN" dirty="0"/>
              <a:t>GPU</a:t>
            </a:r>
            <a:r>
              <a:rPr lang="zh-CN" altLang="zh-CN" dirty="0"/>
              <a:t>存储系统采用二维的分段存储空间，包括一个区段号</a:t>
            </a:r>
            <a:r>
              <a:rPr lang="en-US" altLang="zh-CN" dirty="0"/>
              <a:t>(</a:t>
            </a:r>
            <a:r>
              <a:rPr lang="zh-CN" altLang="zh-CN" dirty="0"/>
              <a:t>从中读取图像</a:t>
            </a:r>
            <a:r>
              <a:rPr lang="en-US" altLang="zh-CN" dirty="0"/>
              <a:t>)</a:t>
            </a:r>
            <a:r>
              <a:rPr lang="zh-CN" altLang="zh-CN" dirty="0"/>
              <a:t>和二维地址</a:t>
            </a:r>
            <a:r>
              <a:rPr lang="en-US" altLang="zh-CN" dirty="0"/>
              <a:t>(</a:t>
            </a:r>
            <a:r>
              <a:rPr lang="zh-CN" altLang="zh-CN" dirty="0"/>
              <a:t>像素坐标</a:t>
            </a:r>
            <a:r>
              <a:rPr lang="en-US" altLang="zh-CN" dirty="0"/>
              <a:t>)</a:t>
            </a:r>
            <a:r>
              <a:rPr lang="zh-CN" altLang="zh-CN" dirty="0"/>
              <a:t>；</a:t>
            </a:r>
          </a:p>
          <a:p>
            <a:pPr lvl="2" latinLnBrk="1"/>
            <a:r>
              <a:rPr lang="zh-CN" altLang="zh-CN" b="1" dirty="0"/>
              <a:t>直接写指令：</a:t>
            </a:r>
            <a:r>
              <a:rPr lang="zh-CN" altLang="zh-CN" dirty="0"/>
              <a:t>没有任何间接写指令。输出写地址由光栅处理器确定，且不能由程序改变；</a:t>
            </a:r>
          </a:p>
          <a:p>
            <a:pPr lvl="2" latinLnBrk="1"/>
            <a:r>
              <a:rPr lang="zh-CN" altLang="zh-CN" b="1" dirty="0"/>
              <a:t>独立执行碎片代码：</a:t>
            </a:r>
            <a:r>
              <a:rPr lang="zh-CN" altLang="zh-CN" dirty="0"/>
              <a:t>不同碎片的处理过程间不允许通信，在所有碎片中独立执行代码。</a:t>
            </a:r>
          </a:p>
          <a:p>
            <a:pPr lvl="2"/>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1721831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基于</a:t>
            </a:r>
            <a:r>
              <a:rPr lang="en-US" altLang="zh-CN" b="1" dirty="0"/>
              <a:t>GPU</a:t>
            </a:r>
            <a:r>
              <a:rPr lang="zh-CN" altLang="zh-CN" b="1" dirty="0"/>
              <a:t>的显示器适配卡</a:t>
            </a:r>
            <a:endParaRPr lang="zh-CN" altLang="zh-CN" dirty="0"/>
          </a:p>
          <a:p>
            <a:pPr lvl="2"/>
            <a:r>
              <a:rPr lang="zh-CN" altLang="zh-CN" dirty="0"/>
              <a:t>通常</a:t>
            </a:r>
            <a:r>
              <a:rPr lang="en-US" altLang="zh-CN" dirty="0"/>
              <a:t>GPU</a:t>
            </a:r>
            <a:r>
              <a:rPr lang="zh-CN" altLang="zh-CN" dirty="0"/>
              <a:t>安装在显示卡上作为</a:t>
            </a:r>
            <a:r>
              <a:rPr lang="en-US" altLang="zh-CN" dirty="0"/>
              <a:t>PC</a:t>
            </a:r>
            <a:r>
              <a:rPr lang="zh-CN" altLang="zh-CN" dirty="0"/>
              <a:t>的</a:t>
            </a:r>
            <a:r>
              <a:rPr lang="zh-CN" altLang="zh-CN" dirty="0" smtClean="0"/>
              <a:t>扩展卡</a:t>
            </a:r>
            <a:r>
              <a:rPr lang="zh-CN" altLang="en-US" dirty="0" smtClean="0"/>
              <a:t>。</a:t>
            </a:r>
            <a:endParaRPr lang="en-US" altLang="zh-CN" dirty="0" smtClean="0"/>
          </a:p>
          <a:p>
            <a:pPr lvl="2"/>
            <a:r>
              <a:rPr lang="en-US" altLang="zh-CN" dirty="0" smtClean="0"/>
              <a:t>Intel</a:t>
            </a:r>
            <a:r>
              <a:rPr lang="zh-CN" altLang="zh-CN" dirty="0" smtClean="0"/>
              <a:t>则把</a:t>
            </a:r>
            <a:r>
              <a:rPr lang="en-US" altLang="zh-CN" dirty="0"/>
              <a:t>GPU</a:t>
            </a:r>
            <a:r>
              <a:rPr lang="zh-CN" altLang="zh-CN" dirty="0"/>
              <a:t>集成在控制芯片中。</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grpSp>
        <p:nvGrpSpPr>
          <p:cNvPr id="4" name="Group 2"/>
          <p:cNvGrpSpPr>
            <a:grpSpLocks/>
          </p:cNvGrpSpPr>
          <p:nvPr/>
        </p:nvGrpSpPr>
        <p:grpSpPr bwMode="auto">
          <a:xfrm>
            <a:off x="1115616" y="3933056"/>
            <a:ext cx="7560840" cy="2376264"/>
            <a:chOff x="1800" y="9552"/>
            <a:chExt cx="8400" cy="2361"/>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0" y="10020"/>
              <a:ext cx="2520" cy="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未命名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 y="9552"/>
              <a:ext cx="3150" cy="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未命名"/>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0" y="9552"/>
              <a:ext cx="2940" cy="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2276422" y="6323612"/>
            <a:ext cx="4950296" cy="369332"/>
          </a:xfrm>
          <a:prstGeom prst="rect">
            <a:avLst/>
          </a:prstGeom>
        </p:spPr>
        <p:txBody>
          <a:bodyPr wrap="square">
            <a:spAutoFit/>
          </a:bodyPr>
          <a:lstStyle/>
          <a:p>
            <a:r>
              <a:rPr lang="zh-CN" altLang="zh-CN" dirty="0"/>
              <a:t>图</a:t>
            </a:r>
            <a:r>
              <a:rPr lang="en-US" altLang="zh-CN" dirty="0"/>
              <a:t>3-8  GeForce GTX 480</a:t>
            </a:r>
            <a:r>
              <a:rPr lang="zh-CN" altLang="zh-CN" dirty="0"/>
              <a:t>显示器适配卡及其安装</a:t>
            </a:r>
            <a:endParaRPr lang="zh-CN" altLang="en-US" dirty="0"/>
          </a:p>
        </p:txBody>
      </p:sp>
    </p:spTree>
    <p:extLst>
      <p:ext uri="{BB962C8B-B14F-4D97-AF65-F5344CB8AC3E}">
        <p14:creationId xmlns:p14="http://schemas.microsoft.com/office/powerpoint/2010/main" val="1812835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3.2.3  </a:t>
            </a:r>
            <a:r>
              <a:rPr lang="zh-CN" altLang="zh-CN" b="1" dirty="0"/>
              <a:t>内部存储器</a:t>
            </a:r>
          </a:p>
          <a:p>
            <a:pPr marL="301943" lvl="1" indent="0">
              <a:buNone/>
            </a:pPr>
            <a:r>
              <a:rPr lang="en-US" altLang="zh-CN" dirty="0" smtClean="0"/>
              <a:t>         </a:t>
            </a:r>
            <a:r>
              <a:rPr lang="zh-CN" altLang="zh-CN" dirty="0" smtClean="0"/>
              <a:t>内部存储器</a:t>
            </a:r>
            <a:r>
              <a:rPr lang="zh-CN" altLang="zh-CN" dirty="0"/>
              <a:t>简称内存，又称为主存储器。它是一组或多组具备数据读</a:t>
            </a:r>
            <a:r>
              <a:rPr lang="en-US" altLang="zh-CN" dirty="0"/>
              <a:t>/</a:t>
            </a:r>
            <a:r>
              <a:rPr lang="zh-CN" altLang="zh-CN" dirty="0"/>
              <a:t>写操作和数据存储功能的集成电路</a:t>
            </a:r>
            <a:r>
              <a:rPr lang="zh-CN" altLang="zh-CN" dirty="0" smtClean="0"/>
              <a:t>。</a:t>
            </a:r>
            <a:endParaRPr lang="en-US" altLang="zh-CN" dirty="0" smtClean="0"/>
          </a:p>
          <a:p>
            <a:pPr lvl="1"/>
            <a:r>
              <a:rPr lang="zh-CN" altLang="zh-CN" b="1" dirty="0"/>
              <a:t>内存的</a:t>
            </a:r>
            <a:r>
              <a:rPr lang="zh-CN" altLang="zh-CN" b="1" dirty="0" smtClean="0"/>
              <a:t>分类</a:t>
            </a:r>
            <a:endParaRPr lang="en-US" altLang="zh-CN" b="1" dirty="0" smtClean="0"/>
          </a:p>
          <a:p>
            <a:pPr lvl="2"/>
            <a:r>
              <a:rPr lang="zh-CN" altLang="zh-CN" b="1" dirty="0"/>
              <a:t>只读存储器</a:t>
            </a:r>
            <a:r>
              <a:rPr lang="en-US" altLang="zh-CN" b="1" dirty="0"/>
              <a:t>(Read Only Memory</a:t>
            </a:r>
            <a:r>
              <a:rPr lang="zh-CN" altLang="zh-CN" b="1" dirty="0"/>
              <a:t>，</a:t>
            </a:r>
            <a:r>
              <a:rPr lang="en-US" altLang="zh-CN" b="1" dirty="0"/>
              <a:t>ROM</a:t>
            </a:r>
            <a:r>
              <a:rPr lang="en-US" altLang="zh-CN" b="1" dirty="0" smtClean="0"/>
              <a:t>)</a:t>
            </a:r>
          </a:p>
          <a:p>
            <a:pPr lvl="3"/>
            <a:r>
              <a:rPr lang="zh-CN" altLang="zh-CN" dirty="0"/>
              <a:t>存储在</a:t>
            </a:r>
            <a:r>
              <a:rPr lang="en-US" altLang="zh-CN" dirty="0"/>
              <a:t>ROM</a:t>
            </a:r>
            <a:r>
              <a:rPr lang="zh-CN" altLang="zh-CN" dirty="0"/>
              <a:t>中的数据理论上是永久的，既使断电后，保存在</a:t>
            </a:r>
            <a:r>
              <a:rPr lang="en-US" altLang="zh-CN" dirty="0"/>
              <a:t>ROM</a:t>
            </a:r>
            <a:r>
              <a:rPr lang="zh-CN" altLang="zh-CN" dirty="0"/>
              <a:t>中的数据也不会丢失</a:t>
            </a:r>
            <a:r>
              <a:rPr lang="zh-CN" altLang="zh-CN" dirty="0" smtClean="0"/>
              <a:t>。</a:t>
            </a:r>
            <a:r>
              <a:rPr lang="en-US" altLang="zh-CN" dirty="0" smtClean="0"/>
              <a:t>ROM</a:t>
            </a:r>
            <a:r>
              <a:rPr lang="zh-CN" altLang="zh-CN" dirty="0"/>
              <a:t>中常用于存储微型机不可丢失的重要信息，如主板上的</a:t>
            </a:r>
            <a:r>
              <a:rPr lang="zh-CN" altLang="zh-CN" dirty="0" smtClean="0"/>
              <a:t>基本输入输出</a:t>
            </a:r>
            <a:r>
              <a:rPr lang="zh-CN" altLang="zh-CN" dirty="0"/>
              <a:t>系统</a:t>
            </a:r>
            <a:r>
              <a:rPr lang="en-US" altLang="zh-CN" dirty="0"/>
              <a:t>(BIOS)</a:t>
            </a:r>
            <a:r>
              <a:rPr lang="zh-CN" altLang="zh-CN" dirty="0"/>
              <a:t>等</a:t>
            </a:r>
            <a:r>
              <a:rPr lang="zh-CN" altLang="zh-CN" dirty="0" smtClean="0"/>
              <a:t>。</a:t>
            </a:r>
            <a:endParaRPr lang="en-US" altLang="zh-CN" dirty="0" smtClean="0"/>
          </a:p>
          <a:p>
            <a:pPr lvl="3"/>
            <a:r>
              <a:rPr lang="zh-CN" altLang="zh-CN" dirty="0"/>
              <a:t>只读存储器通常又分为</a:t>
            </a:r>
            <a:r>
              <a:rPr lang="en-US" altLang="zh-CN" dirty="0"/>
              <a:t>ROM</a:t>
            </a:r>
            <a:r>
              <a:rPr lang="zh-CN" altLang="zh-CN" dirty="0" smtClean="0"/>
              <a:t>、</a:t>
            </a:r>
            <a:r>
              <a:rPr lang="en-US" altLang="zh-CN" dirty="0" smtClean="0"/>
              <a:t>PROM</a:t>
            </a:r>
            <a:r>
              <a:rPr lang="zh-CN" altLang="zh-CN" dirty="0" smtClean="0"/>
              <a:t>、</a:t>
            </a:r>
            <a:r>
              <a:rPr lang="en-US" altLang="zh-CN" dirty="0" smtClean="0"/>
              <a:t>EPROM</a:t>
            </a:r>
            <a:r>
              <a:rPr lang="en-US" altLang="zh-CN" dirty="0"/>
              <a:t>)</a:t>
            </a:r>
            <a:r>
              <a:rPr lang="zh-CN" altLang="zh-CN" dirty="0" smtClean="0"/>
              <a:t>、</a:t>
            </a:r>
            <a:r>
              <a:rPr lang="en-US" altLang="zh-CN" dirty="0" smtClean="0"/>
              <a:t>EEPROM</a:t>
            </a:r>
            <a:r>
              <a:rPr lang="zh-CN" altLang="zh-CN" dirty="0" smtClean="0"/>
              <a:t>等。</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9464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b="1" dirty="0"/>
              <a:t>随机存取存储器</a:t>
            </a:r>
            <a:r>
              <a:rPr lang="en-US" altLang="zh-CN" b="1" dirty="0"/>
              <a:t>(Random Access Memory</a:t>
            </a:r>
            <a:r>
              <a:rPr lang="zh-CN" altLang="zh-CN" b="1" dirty="0"/>
              <a:t>，</a:t>
            </a:r>
            <a:r>
              <a:rPr lang="en-US" altLang="zh-CN" b="1" dirty="0"/>
              <a:t>RAM</a:t>
            </a:r>
            <a:r>
              <a:rPr lang="en-US" altLang="zh-CN" b="1" dirty="0" smtClean="0"/>
              <a:t>)</a:t>
            </a:r>
          </a:p>
          <a:p>
            <a:pPr lvl="3"/>
            <a:r>
              <a:rPr lang="en-US" altLang="zh-CN" dirty="0" smtClean="0"/>
              <a:t>RAM</a:t>
            </a:r>
            <a:r>
              <a:rPr lang="zh-CN" altLang="zh-CN" dirty="0" smtClean="0"/>
              <a:t>用来</a:t>
            </a:r>
            <a:r>
              <a:rPr lang="zh-CN" altLang="zh-CN" dirty="0"/>
              <a:t>存放系统中正在运行的程序、数据和中间结果、与外部设备交换的信息等</a:t>
            </a:r>
            <a:r>
              <a:rPr lang="zh-CN" altLang="zh-CN" dirty="0" smtClean="0"/>
              <a:t>。</a:t>
            </a:r>
            <a:endParaRPr lang="en-US" altLang="zh-CN" dirty="0" smtClean="0"/>
          </a:p>
          <a:p>
            <a:pPr lvl="3"/>
            <a:r>
              <a:rPr lang="zh-CN" altLang="zh-CN" dirty="0" smtClean="0"/>
              <a:t>它</a:t>
            </a:r>
            <a:r>
              <a:rPr lang="zh-CN" altLang="zh-CN" dirty="0"/>
              <a:t>的存储单元根据需要可以进行读</a:t>
            </a:r>
            <a:r>
              <a:rPr lang="en-US" altLang="zh-CN" dirty="0"/>
              <a:t>/</a:t>
            </a:r>
            <a:r>
              <a:rPr lang="zh-CN" altLang="zh-CN" dirty="0"/>
              <a:t>写操作，但它只能用于暂时存放信息，一旦断电，其中的数据就会丢失</a:t>
            </a:r>
            <a:r>
              <a:rPr lang="zh-CN" altLang="zh-CN" dirty="0" smtClean="0"/>
              <a:t>。</a:t>
            </a:r>
            <a:endParaRPr lang="en-US" altLang="zh-CN" dirty="0" smtClean="0"/>
          </a:p>
          <a:p>
            <a:pPr lvl="3"/>
            <a:r>
              <a:rPr lang="zh-CN" altLang="zh-CN" dirty="0" smtClean="0"/>
              <a:t>随机存储器就是内存条</a:t>
            </a:r>
            <a:r>
              <a:rPr lang="zh-CN" altLang="zh-CN" dirty="0"/>
              <a:t>，是最重要计算机部件</a:t>
            </a:r>
            <a:r>
              <a:rPr lang="zh-CN" altLang="zh-CN" dirty="0" smtClean="0"/>
              <a:t>。</a:t>
            </a:r>
            <a:endParaRPr lang="en-US" altLang="zh-CN" dirty="0" smtClean="0"/>
          </a:p>
          <a:p>
            <a:pPr lvl="3"/>
            <a:r>
              <a:rPr lang="zh-CN" altLang="zh-CN" dirty="0" smtClean="0"/>
              <a:t>随机存储器</a:t>
            </a:r>
            <a:r>
              <a:rPr lang="zh-CN" altLang="zh-CN" dirty="0"/>
              <a:t>又分为动态随机存储器</a:t>
            </a:r>
            <a:r>
              <a:rPr lang="en-US" altLang="zh-CN" dirty="0"/>
              <a:t>DRAM</a:t>
            </a:r>
            <a:r>
              <a:rPr lang="zh-CN" altLang="zh-CN" dirty="0"/>
              <a:t>和静态随机存储器</a:t>
            </a:r>
            <a:r>
              <a:rPr lang="en-US" altLang="zh-CN" dirty="0"/>
              <a:t>SRAM</a:t>
            </a:r>
            <a:r>
              <a:rPr lang="zh-CN" altLang="zh-CN" dirty="0"/>
              <a:t>两大类，而动态随机存储器又可以有</a:t>
            </a:r>
            <a:r>
              <a:rPr lang="en-US" altLang="zh-CN" dirty="0"/>
              <a:t>SDRAM</a:t>
            </a:r>
            <a:r>
              <a:rPr lang="zh-CN" altLang="zh-CN" dirty="0"/>
              <a:t>、</a:t>
            </a:r>
            <a:r>
              <a:rPr lang="en-US" altLang="zh-CN" dirty="0"/>
              <a:t>DDR</a:t>
            </a:r>
            <a:r>
              <a:rPr lang="zh-CN" altLang="zh-CN" dirty="0"/>
              <a:t>和</a:t>
            </a:r>
            <a:r>
              <a:rPr lang="en-US" altLang="zh-CN" dirty="0"/>
              <a:t>RDRAM</a:t>
            </a:r>
            <a:r>
              <a:rPr lang="zh-CN" altLang="zh-CN" dirty="0"/>
              <a:t>等类型。</a:t>
            </a:r>
          </a:p>
          <a:p>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6662" y="5301208"/>
            <a:ext cx="5046161"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217554" y="6467288"/>
            <a:ext cx="2164375" cy="369332"/>
          </a:xfrm>
          <a:prstGeom prst="rect">
            <a:avLst/>
          </a:prstGeom>
        </p:spPr>
        <p:txBody>
          <a:bodyPr wrap="none">
            <a:spAutoFit/>
          </a:bodyPr>
          <a:lstStyle/>
          <a:p>
            <a:r>
              <a:rPr lang="zh-CN" altLang="zh-CN" dirty="0"/>
              <a:t>图</a:t>
            </a:r>
            <a:r>
              <a:rPr lang="en-US" altLang="zh-CN" dirty="0"/>
              <a:t>3-12  DDR 3</a:t>
            </a:r>
            <a:r>
              <a:rPr lang="zh-CN" altLang="zh-CN" dirty="0"/>
              <a:t>内存条</a:t>
            </a:r>
          </a:p>
        </p:txBody>
      </p:sp>
    </p:spTree>
    <p:extLst>
      <p:ext uri="{BB962C8B-B14F-4D97-AF65-F5344CB8AC3E}">
        <p14:creationId xmlns:p14="http://schemas.microsoft.com/office/powerpoint/2010/main" val="1413064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3200" b="1" dirty="0">
                <a:hlinkClick r:id="rId2" action="ppaction://hlinksldjump"/>
              </a:rPr>
              <a:t>3.1</a:t>
            </a:r>
            <a:r>
              <a:rPr lang="zh-CN" altLang="zh-CN" sz="3200" b="1" dirty="0">
                <a:hlinkClick r:id="rId2" action="ppaction://hlinksldjump"/>
              </a:rPr>
              <a:t>微型计算机硬件系统的组成</a:t>
            </a:r>
            <a:endParaRPr lang="zh-CN" altLang="zh-CN" sz="3200" b="1" dirty="0"/>
          </a:p>
          <a:p>
            <a:r>
              <a:rPr lang="en-US" altLang="zh-CN" sz="3200" b="1" dirty="0">
                <a:hlinkClick r:id="rId3" action="ppaction://hlinksldjump"/>
              </a:rPr>
              <a:t>3.2</a:t>
            </a:r>
            <a:r>
              <a:rPr lang="zh-CN" altLang="zh-CN" sz="3200" b="1" dirty="0">
                <a:hlinkClick r:id="rId3" action="ppaction://hlinksldjump"/>
              </a:rPr>
              <a:t>主机及其内部结构</a:t>
            </a:r>
            <a:endParaRPr lang="zh-CN" altLang="zh-CN" sz="3200" b="1" dirty="0"/>
          </a:p>
          <a:p>
            <a:r>
              <a:rPr lang="en-US" altLang="zh-CN" sz="3200" b="1" dirty="0">
                <a:hlinkClick r:id="rId4" action="ppaction://hlinksldjump"/>
              </a:rPr>
              <a:t>3.3  </a:t>
            </a:r>
            <a:r>
              <a:rPr lang="zh-CN" altLang="zh-CN" sz="3200" b="1" dirty="0">
                <a:hlinkClick r:id="rId4" action="ppaction://hlinksldjump"/>
              </a:rPr>
              <a:t>外部存储器</a:t>
            </a:r>
            <a:endParaRPr lang="zh-CN" altLang="zh-CN" sz="3200" b="1" dirty="0"/>
          </a:p>
          <a:p>
            <a:r>
              <a:rPr lang="en-US" altLang="zh-CN" sz="3200" b="1" dirty="0">
                <a:hlinkClick r:id="rId5" action="ppaction://hlinksldjump"/>
              </a:rPr>
              <a:t>3.4  </a:t>
            </a:r>
            <a:r>
              <a:rPr lang="zh-CN" altLang="zh-CN" sz="3200" b="1" dirty="0">
                <a:hlinkClick r:id="rId5" action="ppaction://hlinksldjump"/>
              </a:rPr>
              <a:t>输入输出设备</a:t>
            </a:r>
            <a:endParaRPr lang="zh-CN" altLang="zh-CN" sz="3200" b="1" dirty="0"/>
          </a:p>
          <a:p>
            <a:r>
              <a:rPr lang="en-US" altLang="zh-CN" sz="3200" b="1" dirty="0">
                <a:hlinkClick r:id="rId6" action="ppaction://hlinksldjump"/>
              </a:rPr>
              <a:t>3.5  </a:t>
            </a:r>
            <a:r>
              <a:rPr lang="zh-CN" altLang="zh-CN" sz="3200" b="1" dirty="0">
                <a:hlinkClick r:id="rId6" action="ppaction://hlinksldjump"/>
              </a:rPr>
              <a:t>计算机硬件的</a:t>
            </a:r>
            <a:r>
              <a:rPr lang="en-US" altLang="zh-CN" sz="3200" b="1" dirty="0">
                <a:hlinkClick r:id="rId6" action="ppaction://hlinksldjump"/>
              </a:rPr>
              <a:t>DIY</a:t>
            </a:r>
            <a:endParaRPr lang="zh-CN" altLang="zh-CN" sz="3200" b="1" dirty="0"/>
          </a:p>
          <a:p>
            <a:endParaRPr lang="zh-CN" altLang="en-US" dirty="0"/>
          </a:p>
        </p:txBody>
      </p:sp>
      <p:sp>
        <p:nvSpPr>
          <p:cNvPr id="3" name="标题 2"/>
          <p:cNvSpPr>
            <a:spLocks noGrp="1"/>
          </p:cNvSpPr>
          <p:nvPr>
            <p:ph type="title"/>
          </p:nvPr>
        </p:nvSpPr>
        <p:spPr/>
        <p:txBody>
          <a:bodyPr/>
          <a:lstStyle/>
          <a:p>
            <a:r>
              <a:rPr lang="zh-CN" altLang="zh-CN" b="1" dirty="0"/>
              <a:t>第</a:t>
            </a:r>
            <a:r>
              <a:rPr lang="en-US" altLang="zh-CN" b="1" dirty="0"/>
              <a:t>3</a:t>
            </a:r>
            <a:r>
              <a:rPr lang="zh-CN" altLang="zh-CN" b="1" dirty="0"/>
              <a:t>章 微型计算机硬件系统基础</a:t>
            </a:r>
            <a:endParaRPr lang="zh-CN" altLang="en-US" dirty="0"/>
          </a:p>
        </p:txBody>
      </p:sp>
    </p:spTree>
    <p:extLst>
      <p:ext uri="{BB962C8B-B14F-4D97-AF65-F5344CB8AC3E}">
        <p14:creationId xmlns:p14="http://schemas.microsoft.com/office/powerpoint/2010/main" val="678102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b="1" dirty="0"/>
              <a:t>高速缓冲存储器</a:t>
            </a:r>
            <a:r>
              <a:rPr lang="en-US" altLang="zh-CN" b="1" dirty="0"/>
              <a:t>(Cache</a:t>
            </a:r>
            <a:r>
              <a:rPr lang="en-US" altLang="zh-CN" b="1" dirty="0" smtClean="0"/>
              <a:t>)</a:t>
            </a:r>
          </a:p>
          <a:p>
            <a:pPr lvl="3"/>
            <a:r>
              <a:rPr lang="en-US" altLang="zh-CN" dirty="0"/>
              <a:t>Cache</a:t>
            </a:r>
            <a:r>
              <a:rPr lang="zh-CN" altLang="zh-CN" dirty="0"/>
              <a:t>是一种容量较小、但速度很高的存储器，通常由</a:t>
            </a:r>
            <a:r>
              <a:rPr lang="en-US" altLang="zh-CN" dirty="0"/>
              <a:t>SRAM</a:t>
            </a:r>
            <a:r>
              <a:rPr lang="zh-CN" altLang="zh-CN" dirty="0"/>
              <a:t>组成</a:t>
            </a:r>
            <a:r>
              <a:rPr lang="zh-CN" altLang="zh-CN" dirty="0" smtClean="0"/>
              <a:t>。</a:t>
            </a:r>
            <a:endParaRPr lang="en-US" altLang="zh-CN" dirty="0" smtClean="0"/>
          </a:p>
          <a:p>
            <a:pPr lvl="3"/>
            <a:r>
              <a:rPr lang="zh-CN" altLang="zh-CN" dirty="0" smtClean="0"/>
              <a:t>凡</a:t>
            </a:r>
            <a:r>
              <a:rPr lang="zh-CN" altLang="zh-CN" dirty="0"/>
              <a:t>传输速率不同的器件或设备相连，接口处均需要设置一定容量的</a:t>
            </a:r>
            <a:r>
              <a:rPr lang="en-US" altLang="zh-CN" dirty="0"/>
              <a:t>Cache</a:t>
            </a:r>
            <a:r>
              <a:rPr lang="zh-CN" altLang="zh-CN" dirty="0"/>
              <a:t>以确保数据传输正确和提高运行速率</a:t>
            </a:r>
            <a:r>
              <a:rPr lang="zh-CN" altLang="zh-CN" dirty="0" smtClean="0"/>
              <a:t>。</a:t>
            </a:r>
            <a:endParaRPr lang="en-US" altLang="zh-CN" dirty="0" smtClean="0"/>
          </a:p>
          <a:p>
            <a:pPr lvl="3"/>
            <a:r>
              <a:rPr lang="zh-CN" altLang="zh-CN" dirty="0" smtClean="0"/>
              <a:t>在</a:t>
            </a:r>
            <a:r>
              <a:rPr lang="en-US" altLang="zh-CN" dirty="0"/>
              <a:t>CPU</a:t>
            </a:r>
            <a:r>
              <a:rPr lang="zh-CN" altLang="zh-CN" dirty="0" smtClean="0"/>
              <a:t>、</a:t>
            </a:r>
            <a:r>
              <a:rPr lang="zh-CN" altLang="en-US" dirty="0" smtClean="0"/>
              <a:t>控制芯片、</a:t>
            </a:r>
            <a:r>
              <a:rPr lang="zh-CN" altLang="zh-CN" dirty="0" smtClean="0"/>
              <a:t>硬盘</a:t>
            </a:r>
            <a:r>
              <a:rPr lang="zh-CN" altLang="zh-CN" dirty="0"/>
              <a:t>、软盘驱动器、光盘驱动器、显卡和网卡内均设计了一定容量的</a:t>
            </a:r>
            <a:r>
              <a:rPr lang="en-US" altLang="zh-CN" dirty="0"/>
              <a:t>Cache</a:t>
            </a:r>
            <a:r>
              <a:rPr lang="zh-CN" altLang="zh-CN" dirty="0"/>
              <a:t>。</a:t>
            </a:r>
          </a:p>
          <a:p>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104625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588365" cy="3450696"/>
          </a:xfrm>
        </p:spPr>
        <p:txBody>
          <a:bodyPr>
            <a:normAutofit/>
          </a:bodyPr>
          <a:lstStyle/>
          <a:p>
            <a:pPr lvl="1"/>
            <a:r>
              <a:rPr lang="zh-CN" altLang="zh-CN" b="1" dirty="0"/>
              <a:t>内存储器的主要技术</a:t>
            </a:r>
            <a:r>
              <a:rPr lang="zh-CN" altLang="zh-CN" b="1" dirty="0" smtClean="0"/>
              <a:t>指标</a:t>
            </a:r>
            <a:endParaRPr lang="en-US" altLang="zh-CN" b="1" dirty="0" smtClean="0"/>
          </a:p>
          <a:p>
            <a:pPr lvl="2"/>
            <a:r>
              <a:rPr lang="zh-CN" altLang="zh-CN" b="1" dirty="0"/>
              <a:t>存储器容量</a:t>
            </a:r>
            <a:r>
              <a:rPr lang="zh-CN" altLang="zh-CN" b="1" dirty="0" smtClean="0"/>
              <a:t>：</a:t>
            </a:r>
            <a:r>
              <a:rPr lang="zh-CN" altLang="zh-CN" dirty="0" smtClean="0"/>
              <a:t>基本单位</a:t>
            </a:r>
            <a:r>
              <a:rPr lang="zh-CN" altLang="zh-CN" dirty="0"/>
              <a:t>是字节</a:t>
            </a:r>
            <a:r>
              <a:rPr lang="en-US" altLang="zh-CN" dirty="0"/>
              <a:t>(Byte</a:t>
            </a:r>
            <a:r>
              <a:rPr lang="zh-CN" altLang="zh-CN" dirty="0"/>
              <a:t>简称</a:t>
            </a:r>
            <a:r>
              <a:rPr lang="en-US" altLang="zh-CN" dirty="0"/>
              <a:t>B)</a:t>
            </a:r>
            <a:r>
              <a:rPr lang="zh-CN" altLang="zh-CN" dirty="0" smtClean="0"/>
              <a:t>。以</a:t>
            </a:r>
            <a:r>
              <a:rPr lang="en-US" altLang="zh-CN" dirty="0"/>
              <a:t>1024</a:t>
            </a:r>
            <a:r>
              <a:rPr lang="zh-CN" altLang="zh-CN" dirty="0"/>
              <a:t>为倍律。</a:t>
            </a:r>
          </a:p>
          <a:p>
            <a:pPr lvl="2"/>
            <a:r>
              <a:rPr lang="zh-CN" altLang="zh-CN" b="1" dirty="0"/>
              <a:t>存储速度：</a:t>
            </a:r>
            <a:r>
              <a:rPr lang="zh-CN" altLang="zh-CN" dirty="0"/>
              <a:t>存储器进行一次存取数据所需的时间，单位为纳秒</a:t>
            </a:r>
            <a:r>
              <a:rPr lang="zh-CN" altLang="zh-CN" dirty="0" smtClean="0"/>
              <a:t>。</a:t>
            </a:r>
            <a:endParaRPr lang="zh-CN" altLang="zh-CN" dirty="0"/>
          </a:p>
          <a:p>
            <a:pPr lvl="2"/>
            <a:r>
              <a:rPr lang="zh-CN" altLang="zh-CN" b="1" dirty="0"/>
              <a:t>内存带宽</a:t>
            </a:r>
            <a:r>
              <a:rPr lang="zh-CN" altLang="zh-CN" b="1" dirty="0" smtClean="0"/>
              <a:t>：</a:t>
            </a:r>
            <a:r>
              <a:rPr lang="zh-CN" altLang="en-US" dirty="0" smtClean="0"/>
              <a:t>与</a:t>
            </a:r>
            <a:r>
              <a:rPr lang="zh-CN" altLang="zh-CN" dirty="0" smtClean="0"/>
              <a:t>存储器</a:t>
            </a:r>
            <a:r>
              <a:rPr lang="zh-CN" altLang="zh-CN" dirty="0"/>
              <a:t>时钟频率</a:t>
            </a:r>
            <a:r>
              <a:rPr lang="zh-CN" altLang="zh-CN" dirty="0" smtClean="0"/>
              <a:t>、数据总线位数</a:t>
            </a:r>
            <a:r>
              <a:rPr lang="zh-CN" altLang="en-US" dirty="0" smtClean="0"/>
              <a:t>有关</a:t>
            </a:r>
            <a:r>
              <a:rPr lang="zh-CN" altLang="zh-CN" dirty="0" smtClean="0"/>
              <a:t>。</a:t>
            </a:r>
            <a:endParaRPr lang="zh-CN" altLang="zh-CN" dirty="0"/>
          </a:p>
          <a:p>
            <a:pPr lvl="2"/>
            <a:r>
              <a:rPr lang="zh-CN" altLang="zh-CN" b="1" dirty="0"/>
              <a:t>奇偶校验和</a:t>
            </a:r>
            <a:r>
              <a:rPr lang="en-US" altLang="zh-CN" b="1" dirty="0"/>
              <a:t>ECC</a:t>
            </a:r>
            <a:r>
              <a:rPr lang="zh-CN" altLang="zh-CN" b="1" dirty="0"/>
              <a:t>：</a:t>
            </a:r>
            <a:r>
              <a:rPr lang="zh-CN" altLang="zh-CN" dirty="0"/>
              <a:t>为检验存取数据是否准确无误，内存条中每</a:t>
            </a:r>
            <a:r>
              <a:rPr lang="en-US" altLang="zh-CN" dirty="0"/>
              <a:t>8bit</a:t>
            </a:r>
            <a:r>
              <a:rPr lang="zh-CN" altLang="zh-CN" dirty="0"/>
              <a:t>容量要配备</a:t>
            </a:r>
            <a:r>
              <a:rPr lang="en-US" altLang="zh-CN" dirty="0"/>
              <a:t>1bit</a:t>
            </a:r>
            <a:r>
              <a:rPr lang="zh-CN" altLang="zh-CN" dirty="0"/>
              <a:t>作为奇偶校验位，并配合主板的奇偶校验电路对存取的数据进行正确校验</a:t>
            </a:r>
            <a:r>
              <a:rPr lang="zh-CN" altLang="zh-CN" dirty="0" smtClean="0"/>
              <a:t>。</a:t>
            </a:r>
            <a:r>
              <a:rPr lang="zh-CN" altLang="en-US" dirty="0" smtClean="0"/>
              <a:t>多</a:t>
            </a:r>
            <a:r>
              <a:rPr lang="zh-CN" altLang="zh-CN" dirty="0" smtClean="0"/>
              <a:t>用于</a:t>
            </a:r>
            <a:r>
              <a:rPr lang="zh-CN" altLang="zh-CN" dirty="0"/>
              <a:t>服务器。</a:t>
            </a:r>
          </a:p>
          <a:p>
            <a:pPr lvl="1"/>
            <a:endParaRPr lang="en-US" altLang="zh-CN" b="1" dirty="0" smtClean="0"/>
          </a:p>
          <a:p>
            <a:pPr lvl="1"/>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184437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3.2.4  </a:t>
            </a:r>
            <a:r>
              <a:rPr lang="zh-CN" altLang="zh-CN" b="1" dirty="0" smtClean="0"/>
              <a:t>主板</a:t>
            </a:r>
            <a:endParaRPr lang="en-US" altLang="zh-CN" b="1" dirty="0" smtClean="0"/>
          </a:p>
          <a:p>
            <a:pPr lvl="1"/>
            <a:r>
              <a:rPr lang="zh-CN" altLang="zh-CN" dirty="0"/>
              <a:t>主板</a:t>
            </a:r>
            <a:r>
              <a:rPr lang="en-US" altLang="zh-CN" dirty="0"/>
              <a:t>(Mainboard)</a:t>
            </a:r>
            <a:r>
              <a:rPr lang="zh-CN" altLang="zh-CN" dirty="0"/>
              <a:t>又称为系统板</a:t>
            </a:r>
            <a:r>
              <a:rPr lang="en-US" altLang="zh-CN" dirty="0"/>
              <a:t>(System Board)</a:t>
            </a:r>
            <a:r>
              <a:rPr lang="zh-CN" altLang="zh-CN" dirty="0"/>
              <a:t>或母板</a:t>
            </a:r>
            <a:r>
              <a:rPr lang="en-US" altLang="zh-CN" dirty="0"/>
              <a:t>(Motherboard)</a:t>
            </a:r>
            <a:r>
              <a:rPr lang="zh-CN" altLang="zh-CN" dirty="0"/>
              <a:t>，采用开放式结构。它是在多层印刷电路板上焊接了主板芯片组、接口芯片、稳压电路、时钟电路等多种器件和接插件的微机主要部件。</a:t>
            </a:r>
            <a:endParaRPr lang="zh-CN" altLang="zh-CN" b="1" dirty="0"/>
          </a:p>
          <a:p>
            <a:pPr lvl="1"/>
            <a:r>
              <a:rPr lang="zh-CN" altLang="zh-CN" dirty="0"/>
              <a:t>主板既是计算机各个部件连接的支架和物理通路，也是各部件之间数据传输的逻辑通路</a:t>
            </a:r>
            <a:r>
              <a:rPr lang="zh-CN" altLang="zh-CN" dirty="0" smtClean="0"/>
              <a:t>。计算机</a:t>
            </a:r>
            <a:r>
              <a:rPr lang="zh-CN" altLang="zh-CN" dirty="0"/>
              <a:t>整体运行速度和稳定性也在很大程度上取决于主板的性能。</a:t>
            </a:r>
          </a:p>
          <a:p>
            <a:pPr lvl="1"/>
            <a:r>
              <a:rPr lang="zh-CN" altLang="zh-CN" dirty="0"/>
              <a:t>高度集成和高性能是主板发展必然趋势</a:t>
            </a:r>
            <a:r>
              <a:rPr lang="zh-CN" altLang="zh-CN" dirty="0" smtClean="0"/>
              <a:t>。</a:t>
            </a:r>
            <a:r>
              <a:rPr lang="zh-CN" altLang="zh-CN" dirty="0"/>
              <a:t>集成声卡、网卡、磁盘阵列</a:t>
            </a:r>
            <a:r>
              <a:rPr lang="en-US" altLang="zh-CN" dirty="0" smtClean="0"/>
              <a:t>Raid</a:t>
            </a:r>
            <a:r>
              <a:rPr lang="zh-CN" altLang="en-US" dirty="0" smtClean="0"/>
              <a:t>、</a:t>
            </a:r>
            <a:r>
              <a:rPr lang="zh-CN" altLang="zh-CN" dirty="0" smtClean="0"/>
              <a:t>集成</a:t>
            </a:r>
            <a:r>
              <a:rPr lang="zh-CN" altLang="zh-CN" dirty="0"/>
              <a:t>显</a:t>
            </a:r>
            <a:r>
              <a:rPr lang="zh-CN" altLang="zh-CN" dirty="0" smtClean="0"/>
              <a:t>卡以及</a:t>
            </a:r>
            <a:r>
              <a:rPr lang="zh-CN" altLang="zh-CN" dirty="0"/>
              <a:t>各种新型接口。</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692496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zh-CN" altLang="zh-CN" b="1" dirty="0"/>
              <a:t>主板</a:t>
            </a:r>
            <a:r>
              <a:rPr lang="zh-CN" altLang="zh-CN" b="1" dirty="0" smtClean="0"/>
              <a:t>分类：</a:t>
            </a:r>
            <a:endParaRPr lang="en-US" altLang="zh-CN" b="1" dirty="0" smtClean="0"/>
          </a:p>
          <a:p>
            <a:pPr lvl="2"/>
            <a:r>
              <a:rPr lang="zh-CN" altLang="zh-CN" dirty="0" smtClean="0"/>
              <a:t>从</a:t>
            </a:r>
            <a:r>
              <a:rPr lang="zh-CN" altLang="zh-CN" dirty="0"/>
              <a:t>应用角度可分为微机主板和服务器主板两大类</a:t>
            </a:r>
            <a:r>
              <a:rPr lang="zh-CN" altLang="zh-CN" dirty="0" smtClean="0"/>
              <a:t>；</a:t>
            </a:r>
            <a:endParaRPr lang="en-US" altLang="zh-CN" dirty="0" smtClean="0"/>
          </a:p>
          <a:p>
            <a:pPr lvl="2"/>
            <a:r>
              <a:rPr lang="zh-CN" altLang="zh-CN" dirty="0" smtClean="0"/>
              <a:t>按</a:t>
            </a:r>
            <a:r>
              <a:rPr lang="zh-CN" altLang="zh-CN" dirty="0"/>
              <a:t>其支持的</a:t>
            </a:r>
            <a:r>
              <a:rPr lang="en-US" altLang="zh-CN" dirty="0"/>
              <a:t>CPU</a:t>
            </a:r>
            <a:r>
              <a:rPr lang="zh-CN" altLang="zh-CN" dirty="0"/>
              <a:t>类型又可分为</a:t>
            </a:r>
            <a:r>
              <a:rPr lang="en-US" altLang="zh-CN" dirty="0"/>
              <a:t>Intel</a:t>
            </a:r>
            <a:r>
              <a:rPr lang="zh-CN" altLang="zh-CN" dirty="0"/>
              <a:t>主板和</a:t>
            </a:r>
            <a:r>
              <a:rPr lang="en-US" altLang="zh-CN" dirty="0"/>
              <a:t>AMD</a:t>
            </a:r>
            <a:r>
              <a:rPr lang="zh-CN" altLang="zh-CN" dirty="0"/>
              <a:t>主板两大类。 </a:t>
            </a:r>
          </a:p>
          <a:p>
            <a:pPr lvl="1"/>
            <a:r>
              <a:rPr lang="en-US" altLang="zh-CN" b="1" dirty="0" smtClean="0"/>
              <a:t>PC</a:t>
            </a:r>
            <a:r>
              <a:rPr lang="zh-CN" altLang="en-US" b="1" dirty="0" smtClean="0"/>
              <a:t>机</a:t>
            </a:r>
            <a:r>
              <a:rPr lang="zh-CN" altLang="zh-CN" b="1" dirty="0" smtClean="0"/>
              <a:t>主板</a:t>
            </a:r>
            <a:r>
              <a:rPr lang="zh-CN" altLang="zh-CN" b="1" dirty="0"/>
              <a:t>的</a:t>
            </a:r>
            <a:r>
              <a:rPr lang="zh-CN" altLang="zh-CN" b="1" dirty="0" smtClean="0"/>
              <a:t>特征：</a:t>
            </a:r>
            <a:endParaRPr lang="en-US" altLang="zh-CN" b="1" dirty="0" smtClean="0"/>
          </a:p>
          <a:p>
            <a:pPr lvl="2"/>
            <a:r>
              <a:rPr lang="zh-CN" altLang="zh-CN" dirty="0" smtClean="0"/>
              <a:t>只</a:t>
            </a:r>
            <a:r>
              <a:rPr lang="zh-CN" altLang="zh-CN" dirty="0"/>
              <a:t>支持单个</a:t>
            </a:r>
            <a:r>
              <a:rPr lang="en-US" altLang="zh-CN" dirty="0"/>
              <a:t>CPU</a:t>
            </a:r>
            <a:r>
              <a:rPr lang="zh-CN" altLang="zh-CN" dirty="0"/>
              <a:t>及相应的芯片组</a:t>
            </a:r>
            <a:r>
              <a:rPr lang="zh-CN" altLang="zh-CN" dirty="0" smtClean="0"/>
              <a:t>；</a:t>
            </a:r>
            <a:endParaRPr lang="en-US" altLang="zh-CN" dirty="0" smtClean="0"/>
          </a:p>
          <a:p>
            <a:pPr lvl="2"/>
            <a:r>
              <a:rPr lang="zh-CN" altLang="zh-CN" dirty="0" smtClean="0"/>
              <a:t>一般</a:t>
            </a:r>
            <a:r>
              <a:rPr lang="zh-CN" altLang="zh-CN" dirty="0"/>
              <a:t>都不支持内存</a:t>
            </a:r>
            <a:r>
              <a:rPr lang="en-US" altLang="zh-CN" dirty="0"/>
              <a:t>ECC</a:t>
            </a:r>
            <a:r>
              <a:rPr lang="zh-CN" altLang="zh-CN" dirty="0"/>
              <a:t>校验</a:t>
            </a:r>
            <a:r>
              <a:rPr lang="zh-CN" altLang="zh-CN" dirty="0" smtClean="0"/>
              <a:t>；</a:t>
            </a:r>
            <a:endParaRPr lang="en-US" altLang="zh-CN" dirty="0" smtClean="0"/>
          </a:p>
          <a:p>
            <a:pPr lvl="2"/>
            <a:r>
              <a:rPr lang="zh-CN" altLang="zh-CN" dirty="0" smtClean="0"/>
              <a:t>提供</a:t>
            </a:r>
            <a:r>
              <a:rPr lang="zh-CN" altLang="zh-CN" dirty="0"/>
              <a:t>丰富的输入</a:t>
            </a:r>
            <a:r>
              <a:rPr lang="en-US" altLang="zh-CN" dirty="0"/>
              <a:t>/</a:t>
            </a:r>
            <a:r>
              <a:rPr lang="zh-CN" altLang="zh-CN" dirty="0"/>
              <a:t>输出接口，包括</a:t>
            </a:r>
            <a:r>
              <a:rPr lang="en-US" altLang="zh-CN" dirty="0"/>
              <a:t>IDE/SATA</a:t>
            </a:r>
            <a:r>
              <a:rPr lang="zh-CN" altLang="zh-CN" dirty="0"/>
              <a:t>接口、</a:t>
            </a:r>
            <a:r>
              <a:rPr lang="en-US" altLang="zh-CN" dirty="0"/>
              <a:t>FFD</a:t>
            </a:r>
            <a:r>
              <a:rPr lang="zh-CN" altLang="zh-CN" dirty="0"/>
              <a:t>接口、</a:t>
            </a:r>
            <a:r>
              <a:rPr lang="en-US" altLang="zh-CN" dirty="0"/>
              <a:t>AGP Pro</a:t>
            </a:r>
            <a:r>
              <a:rPr lang="zh-CN" altLang="zh-CN" dirty="0"/>
              <a:t>、</a:t>
            </a:r>
            <a:r>
              <a:rPr lang="en-US" altLang="zh-CN" dirty="0"/>
              <a:t>PCI-E 2.0 8X/16X</a:t>
            </a:r>
            <a:r>
              <a:rPr lang="zh-CN" altLang="zh-CN" dirty="0"/>
              <a:t>显示卡接口、</a:t>
            </a:r>
            <a:r>
              <a:rPr lang="en-US" altLang="zh-CN" dirty="0"/>
              <a:t>USB2.0/1.1</a:t>
            </a:r>
            <a:r>
              <a:rPr lang="zh-CN" altLang="zh-CN" dirty="0"/>
              <a:t>、</a:t>
            </a:r>
            <a:r>
              <a:rPr lang="en-US" altLang="zh-CN" dirty="0"/>
              <a:t>IEEE1394</a:t>
            </a:r>
            <a:r>
              <a:rPr lang="zh-CN" altLang="zh-CN" dirty="0"/>
              <a:t>、</a:t>
            </a:r>
            <a:r>
              <a:rPr lang="en-US" altLang="zh-CN" dirty="0"/>
              <a:t>COM</a:t>
            </a:r>
            <a:r>
              <a:rPr lang="zh-CN" altLang="zh-CN" dirty="0"/>
              <a:t>、</a:t>
            </a:r>
            <a:r>
              <a:rPr lang="en-US" altLang="zh-CN" dirty="0"/>
              <a:t>LPT</a:t>
            </a:r>
            <a:r>
              <a:rPr lang="zh-CN" altLang="zh-CN" dirty="0"/>
              <a:t>、</a:t>
            </a:r>
            <a:r>
              <a:rPr lang="en-US" altLang="zh-CN" dirty="0"/>
              <a:t>IrDA</a:t>
            </a:r>
            <a:r>
              <a:rPr lang="zh-CN" altLang="zh-CN" dirty="0"/>
              <a:t>等接口以满足用户的不同需求</a:t>
            </a:r>
            <a:r>
              <a:rPr lang="zh-CN" altLang="zh-CN" dirty="0" smtClean="0"/>
              <a:t>；</a:t>
            </a:r>
            <a:endParaRPr lang="en-US" altLang="zh-CN" dirty="0" smtClean="0"/>
          </a:p>
          <a:p>
            <a:pPr lvl="2"/>
            <a:r>
              <a:rPr lang="zh-CN" altLang="zh-CN" dirty="0" smtClean="0"/>
              <a:t>多数</a:t>
            </a:r>
            <a:r>
              <a:rPr lang="zh-CN" altLang="zh-CN" dirty="0"/>
              <a:t>整合</a:t>
            </a:r>
            <a:r>
              <a:rPr lang="en-US" altLang="zh-CN" dirty="0"/>
              <a:t>10/100M/1000</a:t>
            </a:r>
            <a:r>
              <a:rPr lang="zh-CN" altLang="zh-CN" dirty="0"/>
              <a:t>网卡</a:t>
            </a:r>
            <a:r>
              <a:rPr lang="zh-CN" altLang="zh-CN" dirty="0" smtClean="0"/>
              <a:t>；</a:t>
            </a:r>
            <a:endParaRPr lang="en-US" altLang="zh-CN" dirty="0" smtClean="0"/>
          </a:p>
          <a:p>
            <a:pPr lvl="2"/>
            <a:r>
              <a:rPr lang="zh-CN" altLang="zh-CN" dirty="0" smtClean="0"/>
              <a:t>价格</a:t>
            </a:r>
            <a:r>
              <a:rPr lang="zh-CN" altLang="zh-CN" dirty="0"/>
              <a:t>便宜等。</a:t>
            </a:r>
          </a:p>
          <a:p>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441475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55" y="-27384"/>
            <a:ext cx="9098435"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699792" y="5877272"/>
            <a:ext cx="3453189" cy="369332"/>
          </a:xfrm>
          <a:prstGeom prst="rect">
            <a:avLst/>
          </a:prstGeom>
        </p:spPr>
        <p:txBody>
          <a:bodyPr wrap="none">
            <a:spAutoFit/>
          </a:bodyPr>
          <a:lstStyle/>
          <a:p>
            <a:r>
              <a:rPr lang="zh-CN" altLang="zh-CN" dirty="0"/>
              <a:t>图</a:t>
            </a:r>
            <a:r>
              <a:rPr lang="en-US" altLang="zh-CN" dirty="0"/>
              <a:t>3-13 </a:t>
            </a:r>
            <a:r>
              <a:rPr lang="zh-CN" altLang="zh-CN" dirty="0"/>
              <a:t>华硕</a:t>
            </a:r>
            <a:r>
              <a:rPr lang="en-US" altLang="zh-CN" dirty="0"/>
              <a:t>P6X58D Premium</a:t>
            </a:r>
            <a:r>
              <a:rPr lang="zh-CN" altLang="zh-CN" dirty="0"/>
              <a:t>主板</a:t>
            </a:r>
          </a:p>
        </p:txBody>
      </p:sp>
    </p:spTree>
    <p:extLst>
      <p:ext uri="{BB962C8B-B14F-4D97-AF65-F5344CB8AC3E}">
        <p14:creationId xmlns:p14="http://schemas.microsoft.com/office/powerpoint/2010/main" val="1295966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2"/>
            <a:r>
              <a:rPr lang="en-US" altLang="zh-CN" b="1" dirty="0" smtClean="0"/>
              <a:t>CPU</a:t>
            </a:r>
            <a:r>
              <a:rPr lang="zh-CN" altLang="zh-CN" b="1" dirty="0" smtClean="0"/>
              <a:t>插槽</a:t>
            </a:r>
            <a:r>
              <a:rPr lang="zh-CN" altLang="en-US" dirty="0"/>
              <a:t>：</a:t>
            </a:r>
            <a:r>
              <a:rPr lang="zh-CN" altLang="zh-CN" dirty="0" smtClean="0"/>
              <a:t>不同</a:t>
            </a:r>
            <a:r>
              <a:rPr lang="zh-CN" altLang="zh-CN" dirty="0"/>
              <a:t>类型的</a:t>
            </a:r>
            <a:r>
              <a:rPr lang="en-US" altLang="zh-CN" dirty="0"/>
              <a:t>CPU</a:t>
            </a:r>
            <a:r>
              <a:rPr lang="zh-CN" altLang="zh-CN" dirty="0"/>
              <a:t>使用的</a:t>
            </a:r>
            <a:r>
              <a:rPr lang="en-US" altLang="zh-CN" dirty="0"/>
              <a:t>CPU</a:t>
            </a:r>
            <a:r>
              <a:rPr lang="zh-CN" altLang="zh-CN" dirty="0"/>
              <a:t>插槽结构是不一样的。</a:t>
            </a:r>
            <a:r>
              <a:rPr lang="en-US" altLang="zh-CN" dirty="0"/>
              <a:t>CPU</a:t>
            </a:r>
            <a:r>
              <a:rPr lang="zh-CN" altLang="zh-CN" dirty="0"/>
              <a:t>插槽在安装形式上主要有</a:t>
            </a:r>
            <a:r>
              <a:rPr lang="en-US" altLang="zh-CN" dirty="0"/>
              <a:t>Socket</a:t>
            </a:r>
            <a:r>
              <a:rPr lang="zh-CN" altLang="zh-CN" dirty="0"/>
              <a:t>和</a:t>
            </a:r>
            <a:r>
              <a:rPr lang="en-US" altLang="zh-CN" dirty="0"/>
              <a:t>Slot</a:t>
            </a:r>
            <a:r>
              <a:rPr lang="zh-CN" altLang="zh-CN" dirty="0"/>
              <a:t>两大工业标准</a:t>
            </a:r>
            <a:r>
              <a:rPr lang="zh-CN" altLang="zh-CN" dirty="0" smtClean="0"/>
              <a:t>。</a:t>
            </a:r>
            <a:endParaRPr lang="zh-CN" altLang="zh-CN" dirty="0"/>
          </a:p>
          <a:p>
            <a:pPr lvl="2"/>
            <a:r>
              <a:rPr lang="zh-CN" altLang="zh-CN" b="1" dirty="0" smtClean="0"/>
              <a:t>内存插槽</a:t>
            </a:r>
            <a:r>
              <a:rPr lang="zh-CN" altLang="en-US" b="1" dirty="0" smtClean="0"/>
              <a:t>：</a:t>
            </a:r>
            <a:r>
              <a:rPr lang="zh-CN" altLang="zh-CN" dirty="0" smtClean="0"/>
              <a:t>有</a:t>
            </a:r>
            <a:r>
              <a:rPr lang="en-US" altLang="zh-CN" dirty="0"/>
              <a:t>DIMM </a:t>
            </a:r>
            <a:r>
              <a:rPr lang="zh-CN" altLang="zh-CN" dirty="0"/>
              <a:t>和</a:t>
            </a:r>
            <a:r>
              <a:rPr lang="en-US" altLang="zh-CN" dirty="0"/>
              <a:t>SIMM</a:t>
            </a:r>
            <a:r>
              <a:rPr lang="zh-CN" altLang="zh-CN" dirty="0"/>
              <a:t>两种类型。主板上内存插槽的数量和类型直接影响系统内存的扩展</a:t>
            </a:r>
            <a:r>
              <a:rPr lang="zh-CN" altLang="zh-CN" dirty="0" smtClean="0"/>
              <a:t>能力</a:t>
            </a:r>
            <a:r>
              <a:rPr lang="zh-CN" altLang="en-US" dirty="0" smtClean="0"/>
              <a:t>及性能</a:t>
            </a:r>
            <a:r>
              <a:rPr lang="zh-CN" altLang="zh-CN" dirty="0" smtClean="0"/>
              <a:t>。</a:t>
            </a:r>
            <a:endParaRPr lang="zh-CN" altLang="zh-CN" dirty="0"/>
          </a:p>
          <a:p>
            <a:pPr lvl="2"/>
            <a:r>
              <a:rPr lang="zh-CN" altLang="zh-CN" b="1" dirty="0" smtClean="0"/>
              <a:t>主板</a:t>
            </a:r>
            <a:r>
              <a:rPr lang="zh-CN" altLang="zh-CN" b="1" dirty="0"/>
              <a:t>芯片</a:t>
            </a:r>
            <a:r>
              <a:rPr lang="zh-CN" altLang="zh-CN" b="1" dirty="0" smtClean="0"/>
              <a:t>组</a:t>
            </a:r>
            <a:r>
              <a:rPr lang="zh-CN" altLang="en-US" dirty="0"/>
              <a:t>：</a:t>
            </a:r>
            <a:r>
              <a:rPr lang="zh-CN" altLang="zh-CN" dirty="0" smtClean="0"/>
              <a:t>主板</a:t>
            </a:r>
            <a:r>
              <a:rPr lang="zh-CN" altLang="zh-CN" dirty="0"/>
              <a:t>芯片组是焊接在主板上的一组超大规模集成电路芯片的总称</a:t>
            </a:r>
            <a:r>
              <a:rPr lang="zh-CN" altLang="zh-CN" dirty="0" smtClean="0"/>
              <a:t>，芯片</a:t>
            </a:r>
            <a:r>
              <a:rPr lang="zh-CN" altLang="zh-CN" dirty="0"/>
              <a:t>组的功能在很大程度上决定主板的功能</a:t>
            </a:r>
            <a:r>
              <a:rPr lang="zh-CN" altLang="zh-CN" dirty="0" smtClean="0"/>
              <a:t>。主板</a:t>
            </a:r>
            <a:r>
              <a:rPr lang="zh-CN" altLang="zh-CN" dirty="0"/>
              <a:t>芯片组由南桥</a:t>
            </a:r>
            <a:r>
              <a:rPr lang="zh-CN" altLang="zh-CN" dirty="0" smtClean="0"/>
              <a:t>芯片和</a:t>
            </a:r>
            <a:r>
              <a:rPr lang="zh-CN" altLang="zh-CN" dirty="0"/>
              <a:t>北桥</a:t>
            </a:r>
            <a:r>
              <a:rPr lang="zh-CN" altLang="zh-CN" dirty="0" smtClean="0"/>
              <a:t>芯片构成</a:t>
            </a:r>
            <a:r>
              <a:rPr lang="zh-CN" altLang="en-US" dirty="0" smtClean="0"/>
              <a:t>。</a:t>
            </a:r>
            <a:endParaRPr lang="en-US" altLang="zh-CN" dirty="0" smtClean="0"/>
          </a:p>
          <a:p>
            <a:pPr lvl="2"/>
            <a:r>
              <a:rPr lang="zh-CN" altLang="zh-CN" b="1" dirty="0" smtClean="0"/>
              <a:t>扩展插槽</a:t>
            </a:r>
            <a:r>
              <a:rPr lang="zh-CN" altLang="en-US" b="1" dirty="0" smtClean="0"/>
              <a:t>：</a:t>
            </a:r>
            <a:r>
              <a:rPr lang="en-US" altLang="zh-CN" dirty="0" smtClean="0"/>
              <a:t>CPU</a:t>
            </a:r>
            <a:r>
              <a:rPr lang="zh-CN" altLang="zh-CN" dirty="0"/>
              <a:t>通过系统总线与外部设备连接的通道，每种扩展插槽都有其相应的标准</a:t>
            </a:r>
            <a:r>
              <a:rPr lang="zh-CN" altLang="zh-CN" dirty="0" smtClean="0"/>
              <a:t>。扩展</a:t>
            </a:r>
            <a:r>
              <a:rPr lang="zh-CN" altLang="zh-CN" dirty="0"/>
              <a:t>插槽越多，系统的功能就越强</a:t>
            </a:r>
            <a:r>
              <a:rPr lang="zh-CN" altLang="zh-CN" dirty="0" smtClean="0"/>
              <a:t>。</a:t>
            </a:r>
            <a:endParaRPr lang="zh-CN" altLang="zh-CN" dirty="0"/>
          </a:p>
          <a:p>
            <a:pPr lvl="2"/>
            <a:r>
              <a:rPr lang="en-US" altLang="zh-CN" b="1" dirty="0" smtClean="0"/>
              <a:t>CMOS</a:t>
            </a:r>
            <a:r>
              <a:rPr lang="zh-CN" altLang="zh-CN" b="1" dirty="0"/>
              <a:t>与</a:t>
            </a:r>
            <a:r>
              <a:rPr lang="en-US" altLang="zh-CN" b="1" dirty="0" smtClean="0"/>
              <a:t>BIOS</a:t>
            </a:r>
            <a:r>
              <a:rPr lang="zh-CN" altLang="en-US" b="1" dirty="0" smtClean="0"/>
              <a:t>：</a:t>
            </a:r>
            <a:r>
              <a:rPr lang="zh-CN" altLang="zh-CN" dirty="0" smtClean="0"/>
              <a:t>是</a:t>
            </a:r>
            <a:r>
              <a:rPr lang="zh-CN" altLang="zh-CN" dirty="0"/>
              <a:t>主板上的一块</a:t>
            </a:r>
            <a:r>
              <a:rPr lang="zh-CN" altLang="zh-CN" dirty="0" smtClean="0"/>
              <a:t>由</a:t>
            </a:r>
            <a:r>
              <a:rPr lang="zh-CN" altLang="en-US" dirty="0" smtClean="0"/>
              <a:t>主板</a:t>
            </a:r>
            <a:r>
              <a:rPr lang="zh-CN" altLang="zh-CN" dirty="0" smtClean="0"/>
              <a:t>电池</a:t>
            </a:r>
            <a:r>
              <a:rPr lang="zh-CN" altLang="zh-CN" dirty="0"/>
              <a:t>供电的可读写</a:t>
            </a:r>
            <a:r>
              <a:rPr lang="zh-CN" altLang="zh-CN" dirty="0" smtClean="0"/>
              <a:t>的芯片</a:t>
            </a:r>
            <a:r>
              <a:rPr lang="zh-CN" altLang="zh-CN" dirty="0"/>
              <a:t>，用来保存当前计算机系统的硬件配置和用户对某些参数的设定。即便系统掉电，这些设置的信息也不会丢失。</a:t>
            </a:r>
            <a:r>
              <a:rPr lang="en-US" altLang="zh-CN" dirty="0"/>
              <a:t>CMOS</a:t>
            </a:r>
            <a:r>
              <a:rPr lang="zh-CN" altLang="zh-CN" dirty="0"/>
              <a:t>中各项参数的设定要通过专门的程序（即</a:t>
            </a:r>
            <a:r>
              <a:rPr lang="en-US" altLang="zh-CN" dirty="0"/>
              <a:t>BIOS</a:t>
            </a:r>
            <a:r>
              <a:rPr lang="zh-CN" altLang="zh-CN" dirty="0"/>
              <a:t>设置程序）来完成。</a:t>
            </a:r>
          </a:p>
          <a:p>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117148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3.2.5 </a:t>
            </a:r>
            <a:r>
              <a:rPr lang="zh-CN" altLang="zh-CN" b="1" dirty="0"/>
              <a:t>计算机电源</a:t>
            </a:r>
          </a:p>
          <a:p>
            <a:pPr marL="301943" lvl="1" indent="0">
              <a:buNone/>
            </a:pPr>
            <a:r>
              <a:rPr lang="en-US" altLang="zh-CN" dirty="0" smtClean="0"/>
              <a:t>          </a:t>
            </a:r>
            <a:r>
              <a:rPr lang="zh-CN" altLang="zh-CN" dirty="0" smtClean="0"/>
              <a:t>微型计算机</a:t>
            </a:r>
            <a:r>
              <a:rPr lang="zh-CN" altLang="zh-CN" dirty="0"/>
              <a:t>电源是微机能源的提供者，采用开关电源技术将交流</a:t>
            </a:r>
            <a:r>
              <a:rPr lang="en-US" altLang="zh-CN" dirty="0"/>
              <a:t>220</a:t>
            </a:r>
            <a:r>
              <a:rPr lang="zh-CN" altLang="zh-CN" dirty="0"/>
              <a:t>伏特的电压转换为计算机中所需的土</a:t>
            </a:r>
            <a:r>
              <a:rPr lang="en-US" altLang="zh-CN" dirty="0"/>
              <a:t>5V</a:t>
            </a:r>
            <a:r>
              <a:rPr lang="zh-CN" altLang="zh-CN" dirty="0"/>
              <a:t>、土</a:t>
            </a:r>
            <a:r>
              <a:rPr lang="en-US" altLang="zh-CN" dirty="0"/>
              <a:t>12V</a:t>
            </a:r>
            <a:r>
              <a:rPr lang="zh-CN" altLang="zh-CN" dirty="0"/>
              <a:t>、</a:t>
            </a:r>
            <a:r>
              <a:rPr lang="en-US" altLang="zh-CN" dirty="0"/>
              <a:t>+3.3V</a:t>
            </a:r>
            <a:r>
              <a:rPr lang="zh-CN" altLang="zh-CN" dirty="0"/>
              <a:t>等各种直流电压</a:t>
            </a:r>
            <a:r>
              <a:rPr lang="zh-CN" altLang="zh-CN" dirty="0" smtClean="0"/>
              <a:t>。</a:t>
            </a:r>
            <a:endParaRPr lang="en-US" altLang="zh-CN" dirty="0" smtClean="0"/>
          </a:p>
          <a:p>
            <a:pPr lvl="2"/>
            <a:r>
              <a:rPr lang="en-US" altLang="zh-CN" b="1" dirty="0" smtClean="0"/>
              <a:t>AT</a:t>
            </a:r>
            <a:r>
              <a:rPr lang="zh-CN" altLang="zh-CN" b="1" dirty="0"/>
              <a:t>电源</a:t>
            </a:r>
            <a:r>
              <a:rPr lang="en-US" altLang="zh-CN" b="1" dirty="0"/>
              <a:t> </a:t>
            </a:r>
            <a:r>
              <a:rPr lang="zh-CN" altLang="en-US" b="1" dirty="0" smtClean="0"/>
              <a:t>：</a:t>
            </a:r>
            <a:r>
              <a:rPr lang="en-US" altLang="zh-CN" dirty="0" smtClean="0"/>
              <a:t>AT</a:t>
            </a:r>
            <a:r>
              <a:rPr lang="zh-CN" altLang="zh-CN" dirty="0"/>
              <a:t>电源是</a:t>
            </a:r>
            <a:r>
              <a:rPr lang="en-US" altLang="zh-CN" dirty="0"/>
              <a:t>IBM PC</a:t>
            </a:r>
            <a:r>
              <a:rPr lang="zh-CN" altLang="zh-CN" dirty="0"/>
              <a:t>的标准电源</a:t>
            </a:r>
            <a:r>
              <a:rPr lang="zh-CN" altLang="zh-CN" dirty="0" smtClean="0"/>
              <a:t>。如今</a:t>
            </a:r>
            <a:r>
              <a:rPr lang="en-US" altLang="zh-CN" dirty="0"/>
              <a:t>AT</a:t>
            </a:r>
            <a:r>
              <a:rPr lang="zh-CN" altLang="zh-CN" dirty="0"/>
              <a:t>电源随老式主机淡出了市场</a:t>
            </a:r>
            <a:r>
              <a:rPr lang="zh-CN" altLang="zh-CN" dirty="0" smtClean="0"/>
              <a:t>。</a:t>
            </a:r>
            <a:endParaRPr lang="en-US" altLang="zh-CN" dirty="0" smtClean="0"/>
          </a:p>
          <a:p>
            <a:pPr lvl="2"/>
            <a:r>
              <a:rPr lang="en-US" altLang="zh-CN" b="1" dirty="0"/>
              <a:t>ATX</a:t>
            </a:r>
            <a:r>
              <a:rPr lang="zh-CN" altLang="zh-CN" b="1" dirty="0"/>
              <a:t>电源</a:t>
            </a:r>
            <a:r>
              <a:rPr lang="en-US" altLang="zh-CN" b="1" dirty="0"/>
              <a:t> </a:t>
            </a:r>
            <a:r>
              <a:rPr lang="zh-CN" altLang="en-US" b="1" dirty="0" smtClean="0"/>
              <a:t>：</a:t>
            </a:r>
            <a:r>
              <a:rPr lang="zh-CN" altLang="zh-CN" dirty="0" smtClean="0"/>
              <a:t>与</a:t>
            </a:r>
            <a:r>
              <a:rPr lang="en-US" altLang="zh-CN" dirty="0"/>
              <a:t>AT</a:t>
            </a:r>
            <a:r>
              <a:rPr lang="zh-CN" altLang="zh-CN" dirty="0"/>
              <a:t>标准相比</a:t>
            </a:r>
            <a:r>
              <a:rPr lang="zh-CN" altLang="zh-CN" dirty="0" smtClean="0"/>
              <a:t>，主要</a:t>
            </a:r>
            <a:r>
              <a:rPr lang="zh-CN" altLang="zh-CN" dirty="0"/>
              <a:t>增加了</a:t>
            </a:r>
            <a:r>
              <a:rPr lang="en-US" altLang="zh-CN" dirty="0"/>
              <a:t>+3.3V</a:t>
            </a:r>
            <a:r>
              <a:rPr lang="zh-CN" altLang="zh-CN" dirty="0"/>
              <a:t>和</a:t>
            </a:r>
            <a:r>
              <a:rPr lang="en-US" altLang="zh-CN" dirty="0"/>
              <a:t>+5V </a:t>
            </a:r>
            <a:r>
              <a:rPr lang="en-US" altLang="zh-CN" dirty="0" err="1"/>
              <a:t>StandBy</a:t>
            </a:r>
            <a:r>
              <a:rPr lang="zh-CN" altLang="zh-CN" dirty="0"/>
              <a:t>两路输出和一路</a:t>
            </a:r>
            <a:r>
              <a:rPr lang="en-US" altLang="zh-CN" dirty="0"/>
              <a:t>PS—ON</a:t>
            </a:r>
            <a:r>
              <a:rPr lang="zh-CN" altLang="zh-CN" dirty="0"/>
              <a:t>信号，输出的各路电源用一个</a:t>
            </a:r>
            <a:r>
              <a:rPr lang="en-US" altLang="zh-CN" dirty="0"/>
              <a:t>20</a:t>
            </a:r>
            <a:r>
              <a:rPr lang="zh-CN" altLang="zh-CN" dirty="0"/>
              <a:t>芯接线插头给主板供电</a:t>
            </a:r>
            <a:r>
              <a:rPr lang="zh-CN" altLang="zh-CN" dirty="0" smtClean="0"/>
              <a:t>。</a:t>
            </a:r>
            <a:r>
              <a:rPr lang="zh-CN" altLang="en-US" dirty="0" smtClean="0"/>
              <a:t>是主流产品。</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4958446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en-US" altLang="zh-CN" b="1" dirty="0"/>
              <a:t>3.2.6 </a:t>
            </a:r>
            <a:r>
              <a:rPr lang="zh-CN" altLang="zh-CN" b="1" dirty="0"/>
              <a:t>总线、接口与连接</a:t>
            </a:r>
            <a:r>
              <a:rPr lang="zh-CN" altLang="zh-CN" b="1" dirty="0" smtClean="0"/>
              <a:t>电缆</a:t>
            </a:r>
            <a:endParaRPr lang="en-US" altLang="zh-CN" b="1" dirty="0" smtClean="0"/>
          </a:p>
          <a:p>
            <a:pPr lvl="1"/>
            <a:r>
              <a:rPr lang="zh-CN" altLang="zh-CN" b="1" dirty="0" smtClean="0"/>
              <a:t>总线</a:t>
            </a:r>
            <a:endParaRPr lang="zh-CN" altLang="zh-CN" dirty="0"/>
          </a:p>
          <a:p>
            <a:pPr marL="301943" lvl="1" indent="0">
              <a:buNone/>
            </a:pPr>
            <a:r>
              <a:rPr lang="en-US" altLang="zh-CN" dirty="0" smtClean="0"/>
              <a:t>         </a:t>
            </a:r>
            <a:r>
              <a:rPr lang="zh-CN" altLang="zh-CN" dirty="0" smtClean="0"/>
              <a:t>总线</a:t>
            </a:r>
            <a:r>
              <a:rPr lang="zh-CN" altLang="zh-CN" dirty="0"/>
              <a:t>是计算机中将各大部件如</a:t>
            </a:r>
            <a:r>
              <a:rPr lang="en-US" altLang="zh-CN" dirty="0"/>
              <a:t>CPU</a:t>
            </a:r>
            <a:r>
              <a:rPr lang="zh-CN" altLang="zh-CN" dirty="0"/>
              <a:t>、存储器、各种控制芯片和输入输出接口电路芯片等互相物理连接，传输各种数据和控制信息的电路和通道</a:t>
            </a:r>
            <a:r>
              <a:rPr lang="zh-CN" altLang="zh-CN" dirty="0" smtClean="0"/>
              <a:t>。</a:t>
            </a:r>
            <a:endParaRPr lang="en-US" altLang="zh-CN" dirty="0" smtClean="0"/>
          </a:p>
          <a:p>
            <a:pPr lvl="2"/>
            <a:r>
              <a:rPr lang="zh-CN" altLang="zh-CN" b="1" dirty="0" smtClean="0"/>
              <a:t>总线</a:t>
            </a:r>
            <a:r>
              <a:rPr lang="zh-CN" altLang="en-US" b="1" dirty="0" smtClean="0"/>
              <a:t>分类</a:t>
            </a:r>
            <a:r>
              <a:rPr lang="zh-CN" altLang="zh-CN" b="1" dirty="0" smtClean="0"/>
              <a:t>：</a:t>
            </a:r>
            <a:endParaRPr lang="en-US" altLang="zh-CN" b="1" dirty="0" smtClean="0"/>
          </a:p>
          <a:p>
            <a:pPr lvl="3"/>
            <a:r>
              <a:rPr lang="zh-CN" altLang="zh-CN" b="1" dirty="0" smtClean="0"/>
              <a:t>内部</a:t>
            </a:r>
            <a:r>
              <a:rPr lang="zh-CN" altLang="zh-CN" b="1" dirty="0"/>
              <a:t>总线：</a:t>
            </a:r>
            <a:r>
              <a:rPr lang="zh-CN" altLang="zh-CN" dirty="0"/>
              <a:t>在</a:t>
            </a:r>
            <a:r>
              <a:rPr lang="en-US" altLang="zh-CN" dirty="0"/>
              <a:t>CPU</a:t>
            </a:r>
            <a:r>
              <a:rPr lang="zh-CN" altLang="zh-CN" dirty="0"/>
              <a:t>内，是</a:t>
            </a:r>
            <a:r>
              <a:rPr lang="en-US" altLang="zh-CN" dirty="0"/>
              <a:t>CPU</a:t>
            </a:r>
            <a:r>
              <a:rPr lang="zh-CN" altLang="zh-CN" dirty="0"/>
              <a:t>连接各寄存器、运算器和控制器等的总线。</a:t>
            </a:r>
          </a:p>
          <a:p>
            <a:pPr lvl="3"/>
            <a:r>
              <a:rPr lang="zh-CN" altLang="zh-CN" b="1" dirty="0"/>
              <a:t>系统总线：</a:t>
            </a:r>
            <a:r>
              <a:rPr lang="zh-CN" altLang="zh-CN" dirty="0"/>
              <a:t>由</a:t>
            </a:r>
            <a:r>
              <a:rPr lang="en-US" altLang="zh-CN" dirty="0"/>
              <a:t>CPU</a:t>
            </a:r>
            <a:r>
              <a:rPr lang="zh-CN" altLang="zh-CN" dirty="0"/>
              <a:t>引出，它由地址总线</a:t>
            </a:r>
            <a:r>
              <a:rPr lang="en-US" altLang="zh-CN" dirty="0"/>
              <a:t>(AB)</a:t>
            </a:r>
            <a:r>
              <a:rPr lang="zh-CN" altLang="zh-CN" dirty="0"/>
              <a:t>、数据总线</a:t>
            </a:r>
            <a:r>
              <a:rPr lang="en-US" altLang="zh-CN" dirty="0"/>
              <a:t>(DB)</a:t>
            </a:r>
            <a:r>
              <a:rPr lang="zh-CN" altLang="zh-CN" dirty="0"/>
              <a:t>和控制总线</a:t>
            </a:r>
            <a:r>
              <a:rPr lang="en-US" altLang="zh-CN" dirty="0"/>
              <a:t>(CB)</a:t>
            </a:r>
            <a:r>
              <a:rPr lang="zh-CN" altLang="zh-CN" dirty="0" smtClean="0"/>
              <a:t>组成</a:t>
            </a:r>
            <a:r>
              <a:rPr lang="zh-CN" altLang="en-US" dirty="0" smtClean="0"/>
              <a:t>：</a:t>
            </a:r>
            <a:endParaRPr lang="en-US" altLang="zh-CN" dirty="0" smtClean="0"/>
          </a:p>
          <a:p>
            <a:pPr lvl="4"/>
            <a:r>
              <a:rPr lang="en-US" altLang="zh-CN" dirty="0" smtClean="0"/>
              <a:t>DB</a:t>
            </a:r>
            <a:r>
              <a:rPr lang="zh-CN" altLang="zh-CN" dirty="0" smtClean="0"/>
              <a:t>是</a:t>
            </a:r>
            <a:r>
              <a:rPr lang="zh-CN" altLang="zh-CN" dirty="0"/>
              <a:t>双向的，它是</a:t>
            </a:r>
            <a:r>
              <a:rPr lang="en-US" altLang="zh-CN" dirty="0"/>
              <a:t>CPU</a:t>
            </a:r>
            <a:r>
              <a:rPr lang="zh-CN" altLang="zh-CN" dirty="0"/>
              <a:t>与各部分的数据</a:t>
            </a:r>
            <a:r>
              <a:rPr lang="zh-CN" altLang="zh-CN" dirty="0" smtClean="0"/>
              <a:t>通路；</a:t>
            </a:r>
            <a:endParaRPr lang="en-US" altLang="zh-CN" dirty="0" smtClean="0"/>
          </a:p>
          <a:p>
            <a:pPr lvl="4"/>
            <a:r>
              <a:rPr lang="en-US" altLang="zh-CN" dirty="0" smtClean="0"/>
              <a:t>AB</a:t>
            </a:r>
            <a:r>
              <a:rPr lang="zh-CN" altLang="zh-CN" dirty="0" smtClean="0"/>
              <a:t>是</a:t>
            </a:r>
            <a:r>
              <a:rPr lang="zh-CN" altLang="zh-CN" dirty="0"/>
              <a:t>单向的，负责传送由</a:t>
            </a:r>
            <a:r>
              <a:rPr lang="en-US" altLang="zh-CN" dirty="0"/>
              <a:t>CPU</a:t>
            </a:r>
            <a:r>
              <a:rPr lang="zh-CN" altLang="zh-CN" dirty="0"/>
              <a:t>发出的地址编码，到</a:t>
            </a:r>
            <a:r>
              <a:rPr lang="zh-CN" altLang="zh-CN" dirty="0" smtClean="0"/>
              <a:t>内存或</a:t>
            </a:r>
            <a:r>
              <a:rPr lang="zh-CN" altLang="zh-CN" dirty="0"/>
              <a:t>外部接口</a:t>
            </a:r>
            <a:r>
              <a:rPr lang="zh-CN" altLang="zh-CN" dirty="0" smtClean="0"/>
              <a:t>电路</a:t>
            </a:r>
            <a:r>
              <a:rPr lang="zh-CN" altLang="en-US" dirty="0" smtClean="0"/>
              <a:t>；</a:t>
            </a:r>
            <a:endParaRPr lang="en-US" altLang="zh-CN" dirty="0" smtClean="0"/>
          </a:p>
          <a:p>
            <a:pPr lvl="4"/>
            <a:r>
              <a:rPr lang="en-US" altLang="zh-CN" dirty="0" smtClean="0"/>
              <a:t>CB</a:t>
            </a:r>
            <a:r>
              <a:rPr lang="zh-CN" altLang="zh-CN" dirty="0" smtClean="0"/>
              <a:t>是</a:t>
            </a:r>
            <a:r>
              <a:rPr lang="zh-CN" altLang="zh-CN" dirty="0"/>
              <a:t>双向的，负责传送</a:t>
            </a:r>
            <a:r>
              <a:rPr lang="en-US" altLang="zh-CN" dirty="0"/>
              <a:t>CPU</a:t>
            </a:r>
            <a:r>
              <a:rPr lang="zh-CN" altLang="zh-CN" dirty="0"/>
              <a:t>送到内存和接口电路的读写信号、中断响应信号等，也包括其他部件送给</a:t>
            </a:r>
            <a:r>
              <a:rPr lang="en-US" altLang="zh-CN" dirty="0"/>
              <a:t>CPU</a:t>
            </a:r>
            <a:r>
              <a:rPr lang="zh-CN" altLang="zh-CN" dirty="0"/>
              <a:t>的信号，如时钟信号、中断申请信号、准备就绪信号、读</a:t>
            </a:r>
            <a:r>
              <a:rPr lang="en-US" altLang="zh-CN" dirty="0"/>
              <a:t>/</a:t>
            </a:r>
            <a:r>
              <a:rPr lang="zh-CN" altLang="zh-CN" dirty="0"/>
              <a:t>写操作等信号。</a:t>
            </a:r>
          </a:p>
          <a:p>
            <a:pPr lvl="1"/>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23569709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b="1" dirty="0" smtClean="0"/>
              <a:t>系统总线以</a:t>
            </a:r>
            <a:r>
              <a:rPr lang="zh-CN" altLang="en-US" b="1" dirty="0" smtClean="0"/>
              <a:t>标准</a:t>
            </a:r>
            <a:r>
              <a:rPr lang="zh-CN" altLang="zh-CN" b="1" dirty="0" smtClean="0"/>
              <a:t>扩展</a:t>
            </a:r>
            <a:r>
              <a:rPr lang="zh-CN" altLang="zh-CN" b="1" dirty="0"/>
              <a:t>插槽形式</a:t>
            </a:r>
            <a:r>
              <a:rPr lang="zh-CN" altLang="zh-CN" b="1" dirty="0" smtClean="0"/>
              <a:t>对外开放</a:t>
            </a:r>
            <a:r>
              <a:rPr lang="zh-CN" altLang="en-US" b="1" dirty="0"/>
              <a:t>：</a:t>
            </a:r>
            <a:endParaRPr lang="zh-CN" altLang="zh-CN" b="1" dirty="0"/>
          </a:p>
          <a:p>
            <a:pPr lvl="3"/>
            <a:r>
              <a:rPr lang="en-US" altLang="zh-CN" dirty="0"/>
              <a:t>AGP</a:t>
            </a:r>
            <a:r>
              <a:rPr lang="zh-CN" altLang="zh-CN" dirty="0"/>
              <a:t>是一种</a:t>
            </a:r>
            <a:r>
              <a:rPr lang="en-US" altLang="zh-CN" dirty="0"/>
              <a:t>3D</a:t>
            </a:r>
            <a:r>
              <a:rPr lang="zh-CN" altLang="zh-CN" dirty="0"/>
              <a:t>标准图像接口</a:t>
            </a:r>
            <a:r>
              <a:rPr lang="zh-CN" altLang="zh-CN" dirty="0" smtClean="0"/>
              <a:t>，</a:t>
            </a:r>
            <a:r>
              <a:rPr lang="en-US" altLang="zh-CN" dirty="0" smtClean="0"/>
              <a:t>AGP</a:t>
            </a:r>
            <a:r>
              <a:rPr lang="zh-CN" altLang="zh-CN" dirty="0"/>
              <a:t>还采用了一种</a:t>
            </a:r>
            <a:r>
              <a:rPr lang="en-US" altLang="zh-CN" dirty="0"/>
              <a:t>“</a:t>
            </a:r>
            <a:r>
              <a:rPr lang="zh-CN" altLang="zh-CN" dirty="0"/>
              <a:t>双激励的传输技术</a:t>
            </a:r>
            <a:r>
              <a:rPr lang="en-US" altLang="zh-CN" dirty="0"/>
              <a:t>”</a:t>
            </a:r>
            <a:r>
              <a:rPr lang="zh-CN" altLang="zh-CN" dirty="0"/>
              <a:t>，从而推出了</a:t>
            </a:r>
            <a:r>
              <a:rPr lang="en-US" altLang="zh-CN" dirty="0"/>
              <a:t>AGP 2X</a:t>
            </a:r>
            <a:r>
              <a:rPr lang="zh-CN" altLang="zh-CN" dirty="0"/>
              <a:t>、</a:t>
            </a:r>
            <a:r>
              <a:rPr lang="en-US" altLang="zh-CN" dirty="0"/>
              <a:t>AGP 4X</a:t>
            </a:r>
            <a:r>
              <a:rPr lang="zh-CN" altLang="zh-CN" dirty="0"/>
              <a:t>、</a:t>
            </a:r>
            <a:r>
              <a:rPr lang="en-US" altLang="zh-CN" dirty="0"/>
              <a:t>AGP 8X</a:t>
            </a:r>
            <a:r>
              <a:rPr lang="zh-CN" altLang="zh-CN" dirty="0"/>
              <a:t>多个</a:t>
            </a:r>
            <a:r>
              <a:rPr lang="zh-CN" altLang="zh-CN" dirty="0" smtClean="0"/>
              <a:t>版本，最高数据传输速率可</a:t>
            </a:r>
            <a:r>
              <a:rPr lang="en-US" altLang="zh-CN" dirty="0" smtClean="0"/>
              <a:t>2.1GBps</a:t>
            </a:r>
            <a:r>
              <a:rPr lang="zh-CN" altLang="zh-CN" dirty="0" smtClean="0"/>
              <a:t>。</a:t>
            </a:r>
            <a:endParaRPr lang="en-US" altLang="zh-CN" dirty="0" smtClean="0"/>
          </a:p>
          <a:p>
            <a:pPr lvl="3"/>
            <a:r>
              <a:rPr lang="en-US" altLang="zh-CN" dirty="0"/>
              <a:t>PCI</a:t>
            </a:r>
            <a:r>
              <a:rPr lang="zh-CN" altLang="zh-CN" dirty="0"/>
              <a:t>是一种位于</a:t>
            </a:r>
            <a:r>
              <a:rPr lang="en-US" altLang="zh-CN" dirty="0"/>
              <a:t>CPU</a:t>
            </a:r>
            <a:r>
              <a:rPr lang="zh-CN" altLang="zh-CN" dirty="0"/>
              <a:t>和系统总线之间的局部总线</a:t>
            </a:r>
            <a:r>
              <a:rPr lang="zh-CN" altLang="zh-CN" dirty="0" smtClean="0"/>
              <a:t>，是</a:t>
            </a:r>
            <a:r>
              <a:rPr lang="zh-CN" altLang="zh-CN" dirty="0"/>
              <a:t>目前微型机最广泛的接口</a:t>
            </a:r>
            <a:r>
              <a:rPr lang="zh-CN" altLang="zh-CN" dirty="0" smtClean="0"/>
              <a:t>，它</a:t>
            </a:r>
            <a:r>
              <a:rPr lang="zh-CN" altLang="zh-CN" dirty="0"/>
              <a:t>的工作频率为</a:t>
            </a:r>
            <a:r>
              <a:rPr lang="en-US" altLang="zh-CN" dirty="0"/>
              <a:t>33MHz/66MHz</a:t>
            </a:r>
            <a:r>
              <a:rPr lang="zh-CN" altLang="zh-CN" dirty="0"/>
              <a:t>，为显卡、声卡、网卡等设备提供了连接接口。</a:t>
            </a:r>
          </a:p>
          <a:p>
            <a:pPr lvl="3"/>
            <a:r>
              <a:rPr lang="en-US" altLang="zh-CN" dirty="0"/>
              <a:t>PCI</a:t>
            </a:r>
            <a:r>
              <a:rPr lang="zh-CN" altLang="zh-CN" dirty="0"/>
              <a:t>－</a:t>
            </a:r>
            <a:r>
              <a:rPr lang="en-US" altLang="zh-CN" dirty="0"/>
              <a:t>E</a:t>
            </a:r>
            <a:r>
              <a:rPr lang="zh-CN" altLang="zh-CN" dirty="0"/>
              <a:t>接口总线按位宽不同而有</a:t>
            </a:r>
            <a:r>
              <a:rPr lang="en-US" altLang="zh-CN" dirty="0"/>
              <a:t>X1</a:t>
            </a:r>
            <a:r>
              <a:rPr lang="zh-CN" altLang="zh-CN" dirty="0"/>
              <a:t>、</a:t>
            </a:r>
            <a:r>
              <a:rPr lang="en-US" altLang="zh-CN" dirty="0"/>
              <a:t>X4</a:t>
            </a:r>
            <a:r>
              <a:rPr lang="zh-CN" altLang="zh-CN" dirty="0"/>
              <a:t>、</a:t>
            </a:r>
            <a:r>
              <a:rPr lang="en-US" altLang="zh-CN" dirty="0"/>
              <a:t>X8</a:t>
            </a:r>
            <a:r>
              <a:rPr lang="zh-CN" altLang="zh-CN" dirty="0"/>
              <a:t>以及</a:t>
            </a:r>
            <a:r>
              <a:rPr lang="en-US" altLang="zh-CN" dirty="0"/>
              <a:t>X16</a:t>
            </a:r>
            <a:r>
              <a:rPr lang="zh-CN" altLang="zh-CN" dirty="0"/>
              <a:t>模式。短</a:t>
            </a:r>
            <a:r>
              <a:rPr lang="en-US" altLang="zh-CN" dirty="0"/>
              <a:t>PCI</a:t>
            </a:r>
            <a:r>
              <a:rPr lang="zh-CN" altLang="zh-CN" dirty="0"/>
              <a:t>－</a:t>
            </a:r>
            <a:r>
              <a:rPr lang="en-US" altLang="zh-CN" dirty="0"/>
              <a:t>E</a:t>
            </a:r>
            <a:r>
              <a:rPr lang="zh-CN" altLang="zh-CN" dirty="0"/>
              <a:t>卡可以插入长</a:t>
            </a:r>
            <a:r>
              <a:rPr lang="en-US" altLang="zh-CN" dirty="0"/>
              <a:t>PCI</a:t>
            </a:r>
            <a:r>
              <a:rPr lang="zh-CN" altLang="zh-CN" dirty="0"/>
              <a:t>－</a:t>
            </a:r>
            <a:r>
              <a:rPr lang="en-US" altLang="zh-CN" dirty="0"/>
              <a:t>E</a:t>
            </a:r>
            <a:r>
              <a:rPr lang="zh-CN" altLang="zh-CN" dirty="0"/>
              <a:t>插槽中使用。</a:t>
            </a:r>
            <a:r>
              <a:rPr lang="en-US" altLang="zh-CN" dirty="0"/>
              <a:t>PCI</a:t>
            </a:r>
            <a:r>
              <a:rPr lang="zh-CN" altLang="zh-CN" dirty="0"/>
              <a:t>－</a:t>
            </a:r>
            <a:r>
              <a:rPr lang="en-US" altLang="zh-CN" dirty="0"/>
              <a:t>E</a:t>
            </a:r>
            <a:r>
              <a:rPr lang="zh-CN" altLang="zh-CN" dirty="0"/>
              <a:t>接口支持热拔插。用于取代</a:t>
            </a:r>
            <a:r>
              <a:rPr lang="en-US" altLang="zh-CN" dirty="0"/>
              <a:t>AGP</a:t>
            </a:r>
            <a:r>
              <a:rPr lang="zh-CN" altLang="zh-CN" dirty="0"/>
              <a:t>接口的是</a:t>
            </a:r>
            <a:r>
              <a:rPr lang="en-US" altLang="zh-CN" dirty="0"/>
              <a:t>PCIE X16</a:t>
            </a:r>
            <a:r>
              <a:rPr lang="zh-CN" altLang="zh-CN" dirty="0"/>
              <a:t>，它能够提供</a:t>
            </a:r>
            <a:r>
              <a:rPr lang="en-US" altLang="zh-CN" dirty="0"/>
              <a:t>4GBps</a:t>
            </a:r>
            <a:r>
              <a:rPr lang="zh-CN" altLang="zh-CN" dirty="0"/>
              <a:t>的实际带宽，远远高于</a:t>
            </a:r>
            <a:r>
              <a:rPr lang="en-US" altLang="zh-CN" dirty="0"/>
              <a:t>AGP 8X</a:t>
            </a:r>
            <a:r>
              <a:rPr lang="zh-CN" altLang="zh-CN" dirty="0"/>
              <a:t>的</a:t>
            </a:r>
            <a:r>
              <a:rPr lang="en-US" altLang="zh-CN" dirty="0"/>
              <a:t>2.1GBps</a:t>
            </a:r>
            <a:r>
              <a:rPr lang="zh-CN" altLang="zh-CN" dirty="0"/>
              <a:t>的带宽。</a:t>
            </a:r>
          </a:p>
          <a:p>
            <a:pPr lvl="2"/>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1736262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3"/>
            <a:r>
              <a:rPr lang="zh-CN" altLang="zh-CN" b="1" dirty="0"/>
              <a:t>外部总线：</a:t>
            </a:r>
            <a:r>
              <a:rPr lang="zh-CN" altLang="zh-CN" dirty="0"/>
              <a:t>指主机系统与外部设备之间的总线，例如主机与硬盘设备，主机与显示设备等。常见的外部总线标准有集成设备电路</a:t>
            </a:r>
            <a:r>
              <a:rPr lang="en-US" altLang="zh-CN" dirty="0"/>
              <a:t>(Integrated Drive Electronics</a:t>
            </a:r>
            <a:r>
              <a:rPr lang="zh-CN" altLang="zh-CN" dirty="0"/>
              <a:t>，</a:t>
            </a:r>
            <a:r>
              <a:rPr lang="en-US" altLang="zh-CN" dirty="0"/>
              <a:t>IDE)</a:t>
            </a:r>
            <a:r>
              <a:rPr lang="zh-CN" altLang="zh-CN" dirty="0"/>
              <a:t>总线、小型计算机系统接口</a:t>
            </a:r>
            <a:r>
              <a:rPr lang="en-US" altLang="zh-CN" dirty="0"/>
              <a:t>(Small Computer System Interface</a:t>
            </a:r>
            <a:r>
              <a:rPr lang="zh-CN" altLang="zh-CN" dirty="0"/>
              <a:t>，</a:t>
            </a:r>
            <a:r>
              <a:rPr lang="en-US" altLang="zh-CN" dirty="0"/>
              <a:t>SCSI)</a:t>
            </a:r>
            <a:r>
              <a:rPr lang="zh-CN" altLang="zh-CN" dirty="0"/>
              <a:t>和</a:t>
            </a:r>
            <a:r>
              <a:rPr lang="en-US" altLang="zh-CN" dirty="0"/>
              <a:t>IEEEE1394</a:t>
            </a:r>
            <a:r>
              <a:rPr lang="zh-CN" altLang="zh-CN" dirty="0"/>
              <a:t>等总线。</a:t>
            </a:r>
          </a:p>
          <a:p>
            <a:pPr lvl="2"/>
            <a:r>
              <a:rPr lang="zh-CN" altLang="zh-CN" b="1" dirty="0" smtClean="0"/>
              <a:t>接口</a:t>
            </a:r>
            <a:endParaRPr lang="en-US" altLang="zh-CN" b="1" dirty="0" smtClean="0"/>
          </a:p>
          <a:p>
            <a:pPr marL="627063" lvl="2" indent="0">
              <a:buNone/>
            </a:pPr>
            <a:r>
              <a:rPr lang="en-US" altLang="zh-CN" dirty="0" smtClean="0"/>
              <a:t>          </a:t>
            </a:r>
            <a:r>
              <a:rPr lang="zh-CN" altLang="zh-CN" dirty="0" smtClean="0"/>
              <a:t>接口是</a:t>
            </a:r>
            <a:r>
              <a:rPr lang="zh-CN" altLang="zh-CN" dirty="0"/>
              <a:t>指计算机系统中在两个硬件设备之间起连接作用的电路，是各组成部分之间进行信息交换的功能部件</a:t>
            </a:r>
            <a:r>
              <a:rPr lang="zh-CN" altLang="zh-CN" dirty="0" smtClean="0"/>
              <a:t>。</a:t>
            </a:r>
            <a:endParaRPr lang="en-US" altLang="zh-CN" dirty="0" smtClean="0"/>
          </a:p>
          <a:p>
            <a:pPr lvl="3"/>
            <a:r>
              <a:rPr lang="zh-CN" altLang="zh-CN" b="1" dirty="0" smtClean="0"/>
              <a:t>接口</a:t>
            </a:r>
            <a:r>
              <a:rPr lang="zh-CN" altLang="en-US" b="1" dirty="0" smtClean="0"/>
              <a:t>分类：</a:t>
            </a:r>
            <a:endParaRPr lang="en-US" altLang="zh-CN" b="1" dirty="0" smtClean="0"/>
          </a:p>
          <a:p>
            <a:pPr lvl="4"/>
            <a:r>
              <a:rPr lang="zh-CN" altLang="zh-CN" dirty="0" smtClean="0"/>
              <a:t>串行</a:t>
            </a:r>
            <a:r>
              <a:rPr lang="zh-CN" altLang="zh-CN" dirty="0"/>
              <a:t>接口</a:t>
            </a:r>
            <a:r>
              <a:rPr lang="en-US" altLang="zh-CN" dirty="0"/>
              <a:t>(</a:t>
            </a:r>
            <a:r>
              <a:rPr lang="zh-CN" altLang="zh-CN" dirty="0"/>
              <a:t>简称串口</a:t>
            </a:r>
            <a:r>
              <a:rPr lang="en-US" altLang="zh-CN" dirty="0" smtClean="0"/>
              <a:t>)</a:t>
            </a:r>
          </a:p>
          <a:p>
            <a:pPr lvl="4"/>
            <a:r>
              <a:rPr lang="zh-CN" altLang="zh-CN" dirty="0" smtClean="0"/>
              <a:t>并行接口</a:t>
            </a:r>
            <a:r>
              <a:rPr lang="en-US" altLang="zh-CN" dirty="0"/>
              <a:t>(</a:t>
            </a:r>
            <a:r>
              <a:rPr lang="zh-CN" altLang="zh-CN" dirty="0"/>
              <a:t>简称并口</a:t>
            </a:r>
            <a:r>
              <a:rPr lang="en-US" altLang="zh-CN" dirty="0" smtClean="0"/>
              <a:t>)</a:t>
            </a:r>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918931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计算机中发展最快、应用最广泛的是</a:t>
            </a:r>
            <a:r>
              <a:rPr lang="zh-CN" altLang="zh-CN" dirty="0" smtClean="0"/>
              <a:t>微型计算机</a:t>
            </a:r>
            <a:r>
              <a:rPr lang="zh-CN" altLang="en-US" dirty="0" smtClean="0"/>
              <a:t>。</a:t>
            </a:r>
            <a:endParaRPr lang="en-US" altLang="zh-CN" dirty="0" smtClean="0"/>
          </a:p>
          <a:p>
            <a:r>
              <a:rPr lang="zh-CN" altLang="zh-CN" dirty="0" smtClean="0"/>
              <a:t>微型计算机</a:t>
            </a:r>
            <a:r>
              <a:rPr lang="zh-CN" altLang="zh-CN" dirty="0"/>
              <a:t>仍遵循冯•诺依曼体系结构</a:t>
            </a:r>
            <a:r>
              <a:rPr lang="zh-CN" altLang="zh-CN" dirty="0" smtClean="0"/>
              <a:t>。</a:t>
            </a:r>
            <a:endParaRPr lang="en-US" altLang="zh-CN" dirty="0" smtClean="0"/>
          </a:p>
          <a:p>
            <a:r>
              <a:rPr lang="zh-CN" altLang="zh-CN" dirty="0"/>
              <a:t>完整的微型计算机系统是由微型计算机硬件系统和软件系统两大部分组</a:t>
            </a:r>
            <a:r>
              <a:rPr lang="zh-CN" altLang="zh-CN" dirty="0" smtClean="0"/>
              <a:t>成的</a:t>
            </a:r>
            <a:r>
              <a:rPr lang="zh-CN" altLang="en-US" dirty="0" smtClean="0"/>
              <a:t>。</a:t>
            </a:r>
            <a:endParaRPr lang="en-US" altLang="zh-CN" dirty="0" smtClean="0"/>
          </a:p>
          <a:p>
            <a:r>
              <a:rPr lang="zh-CN" altLang="zh-CN" dirty="0"/>
              <a:t>微型计算机的硬件系统是以</a:t>
            </a:r>
            <a:r>
              <a:rPr lang="en-US" altLang="zh-CN" dirty="0"/>
              <a:t>CPU</a:t>
            </a:r>
            <a:r>
              <a:rPr lang="zh-CN" altLang="zh-CN" dirty="0"/>
              <a:t>和总线为核心的。</a:t>
            </a:r>
            <a:endParaRPr lang="zh-CN" altLang="en-US" dirty="0"/>
          </a:p>
        </p:txBody>
      </p:sp>
      <p:sp>
        <p:nvSpPr>
          <p:cNvPr id="3" name="标题 2"/>
          <p:cNvSpPr>
            <a:spLocks noGrp="1"/>
          </p:cNvSpPr>
          <p:nvPr>
            <p:ph type="title"/>
          </p:nvPr>
        </p:nvSpPr>
        <p:spPr/>
        <p:txBody>
          <a:bodyPr>
            <a:normAutofit/>
          </a:bodyPr>
          <a:lstStyle/>
          <a:p>
            <a:r>
              <a:rPr lang="en-US" altLang="zh-CN" b="1" dirty="0"/>
              <a:t>3.1</a:t>
            </a:r>
            <a:r>
              <a:rPr lang="zh-CN" altLang="zh-CN" b="1" dirty="0"/>
              <a:t>微型计算机硬件系统的</a:t>
            </a:r>
            <a:r>
              <a:rPr lang="zh-CN" altLang="zh-CN" b="1" dirty="0" smtClean="0"/>
              <a:t>组成</a:t>
            </a:r>
            <a:endParaRPr lang="zh-CN" altLang="en-US" dirty="0"/>
          </a:p>
        </p:txBody>
      </p:sp>
    </p:spTree>
    <p:extLst>
      <p:ext uri="{BB962C8B-B14F-4D97-AF65-F5344CB8AC3E}">
        <p14:creationId xmlns:p14="http://schemas.microsoft.com/office/powerpoint/2010/main" val="3061047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914400" lvl="5" indent="-274320"/>
            <a:r>
              <a:rPr lang="zh-CN" altLang="en-US" sz="1800" b="1" dirty="0" smtClean="0"/>
              <a:t>常用</a:t>
            </a:r>
            <a:r>
              <a:rPr lang="zh-CN" altLang="zh-CN" sz="1800" b="1" dirty="0" smtClean="0"/>
              <a:t>接口</a:t>
            </a:r>
            <a:r>
              <a:rPr lang="zh-CN" altLang="en-US" sz="1800" b="1" dirty="0" smtClean="0"/>
              <a:t>：</a:t>
            </a:r>
            <a:endParaRPr lang="en-US" altLang="zh-CN" sz="1800" b="1" dirty="0" smtClean="0"/>
          </a:p>
          <a:p>
            <a:pPr lvl="3"/>
            <a:r>
              <a:rPr lang="en-US" altLang="zh-CN" b="1" dirty="0"/>
              <a:t>IDE</a:t>
            </a:r>
            <a:r>
              <a:rPr lang="en-US" altLang="zh-CN" dirty="0"/>
              <a:t>(Integrated Drive Electronics</a:t>
            </a:r>
            <a:r>
              <a:rPr lang="zh-CN" altLang="zh-CN" dirty="0"/>
              <a:t>，</a:t>
            </a:r>
            <a:r>
              <a:rPr lang="en-US" altLang="zh-CN" dirty="0"/>
              <a:t>IDE)</a:t>
            </a:r>
            <a:r>
              <a:rPr lang="zh-CN" altLang="zh-CN" dirty="0"/>
              <a:t>接口</a:t>
            </a:r>
            <a:r>
              <a:rPr lang="zh-CN" altLang="zh-CN" dirty="0" smtClean="0"/>
              <a:t>：主板</a:t>
            </a:r>
            <a:r>
              <a:rPr lang="zh-CN" altLang="zh-CN" dirty="0"/>
              <a:t>上通常设有两个</a:t>
            </a:r>
            <a:r>
              <a:rPr lang="en-US" altLang="zh-CN" dirty="0"/>
              <a:t>IDE</a:t>
            </a:r>
            <a:r>
              <a:rPr lang="zh-CN" altLang="zh-CN" dirty="0"/>
              <a:t>接口，最多可以连接四个</a:t>
            </a:r>
            <a:r>
              <a:rPr lang="en-US" altLang="zh-CN" dirty="0"/>
              <a:t>IDE</a:t>
            </a:r>
            <a:r>
              <a:rPr lang="zh-CN" altLang="zh-CN" dirty="0"/>
              <a:t>设备。</a:t>
            </a:r>
          </a:p>
          <a:p>
            <a:pPr lvl="3"/>
            <a:r>
              <a:rPr lang="en-US" altLang="zh-CN" b="1" dirty="0"/>
              <a:t>SATA</a:t>
            </a:r>
            <a:r>
              <a:rPr lang="zh-CN" altLang="zh-CN" dirty="0"/>
              <a:t>接口：即串行</a:t>
            </a:r>
            <a:r>
              <a:rPr lang="en-US" altLang="zh-CN" dirty="0"/>
              <a:t>ATA</a:t>
            </a:r>
            <a:r>
              <a:rPr lang="zh-CN" altLang="zh-CN" dirty="0"/>
              <a:t>接口</a:t>
            </a:r>
            <a:r>
              <a:rPr lang="zh-CN" altLang="zh-CN" dirty="0" smtClean="0"/>
              <a:t>。</a:t>
            </a:r>
            <a:r>
              <a:rPr lang="en-US" altLang="zh-CN" dirty="0" smtClean="0"/>
              <a:t>SATA</a:t>
            </a:r>
            <a:r>
              <a:rPr lang="zh-CN" altLang="zh-CN" dirty="0"/>
              <a:t>主要连接硬盘和光驱。每个</a:t>
            </a:r>
            <a:r>
              <a:rPr lang="en-US" altLang="zh-CN" dirty="0"/>
              <a:t>SATA</a:t>
            </a:r>
            <a:r>
              <a:rPr lang="zh-CN" altLang="zh-CN" dirty="0"/>
              <a:t>硬盘或光盘都独占一个传输通道，不存在主</a:t>
            </a:r>
            <a:r>
              <a:rPr lang="en-US" altLang="zh-CN" dirty="0"/>
              <a:t>/</a:t>
            </a:r>
            <a:r>
              <a:rPr lang="zh-CN" altLang="zh-CN" dirty="0"/>
              <a:t>从控制的问题。</a:t>
            </a:r>
          </a:p>
          <a:p>
            <a:pPr lvl="3"/>
            <a:r>
              <a:rPr lang="en-US" altLang="zh-CN" b="1" dirty="0"/>
              <a:t>PS/2</a:t>
            </a:r>
            <a:r>
              <a:rPr lang="zh-CN" altLang="zh-CN" dirty="0"/>
              <a:t>接口</a:t>
            </a:r>
            <a:r>
              <a:rPr lang="zh-CN" altLang="zh-CN" dirty="0" smtClean="0"/>
              <a:t>：主板</a:t>
            </a:r>
            <a:r>
              <a:rPr lang="zh-CN" altLang="en-US" dirty="0" smtClean="0"/>
              <a:t>通常</a:t>
            </a:r>
            <a:r>
              <a:rPr lang="zh-CN" altLang="zh-CN" dirty="0" smtClean="0"/>
              <a:t>配</a:t>
            </a:r>
            <a:r>
              <a:rPr lang="zh-CN" altLang="zh-CN" dirty="0"/>
              <a:t>有两个</a:t>
            </a:r>
            <a:r>
              <a:rPr lang="en-US" altLang="zh-CN" dirty="0"/>
              <a:t>PS/2</a:t>
            </a:r>
            <a:r>
              <a:rPr lang="zh-CN" altLang="zh-CN" dirty="0"/>
              <a:t>接口，绿色为鼠标接口，紫色为键盘接口。</a:t>
            </a:r>
          </a:p>
          <a:p>
            <a:pPr lvl="3"/>
            <a:r>
              <a:rPr lang="en-US" altLang="zh-CN" b="1" dirty="0" smtClean="0"/>
              <a:t>USB</a:t>
            </a:r>
            <a:r>
              <a:rPr lang="en-US" altLang="zh-CN" dirty="0" smtClean="0"/>
              <a:t>(Universal </a:t>
            </a:r>
            <a:r>
              <a:rPr lang="en-US" altLang="zh-CN" dirty="0"/>
              <a:t>Serial </a:t>
            </a:r>
            <a:r>
              <a:rPr lang="en-US" altLang="zh-CN" dirty="0" smtClean="0"/>
              <a:t>BUS)</a:t>
            </a:r>
            <a:r>
              <a:rPr lang="zh-CN" altLang="zh-CN" dirty="0"/>
              <a:t>接口：最典型的串行接口。</a:t>
            </a:r>
            <a:r>
              <a:rPr lang="zh-CN" altLang="zh-CN" dirty="0" smtClean="0"/>
              <a:t>该</a:t>
            </a:r>
            <a:r>
              <a:rPr lang="en-US" altLang="zh-CN" dirty="0" smtClean="0"/>
              <a:t>USB2.0</a:t>
            </a:r>
            <a:r>
              <a:rPr lang="zh-CN" altLang="zh-CN" dirty="0"/>
              <a:t>则可以达到速度</a:t>
            </a:r>
            <a:r>
              <a:rPr lang="en-US" altLang="zh-CN" dirty="0" smtClean="0"/>
              <a:t>480Mbps</a:t>
            </a:r>
            <a:r>
              <a:rPr lang="zh-CN" altLang="en-US" dirty="0" smtClean="0"/>
              <a:t>，成为外设接口主流；</a:t>
            </a:r>
            <a:endParaRPr lang="zh-CN" altLang="zh-CN" dirty="0"/>
          </a:p>
          <a:p>
            <a:pPr lvl="3"/>
            <a:r>
              <a:rPr lang="en-US" altLang="zh-CN" b="1" dirty="0"/>
              <a:t>1394</a:t>
            </a:r>
            <a:r>
              <a:rPr lang="zh-CN" altLang="zh-CN" dirty="0"/>
              <a:t>接口</a:t>
            </a:r>
            <a:r>
              <a:rPr lang="zh-CN" altLang="zh-CN" dirty="0" smtClean="0"/>
              <a:t>：</a:t>
            </a:r>
            <a:r>
              <a:rPr lang="zh-CN" altLang="en-US" dirty="0" smtClean="0"/>
              <a:t>一</a:t>
            </a:r>
            <a:r>
              <a:rPr lang="zh-CN" altLang="zh-CN" dirty="0" smtClean="0"/>
              <a:t>种</a:t>
            </a:r>
            <a:r>
              <a:rPr lang="zh-CN" altLang="zh-CN" dirty="0"/>
              <a:t>串行接口</a:t>
            </a:r>
            <a:r>
              <a:rPr lang="zh-CN" altLang="zh-CN" dirty="0" smtClean="0"/>
              <a:t>，传输速率</a:t>
            </a:r>
            <a:r>
              <a:rPr lang="zh-CN" altLang="zh-CN" dirty="0"/>
              <a:t>可达到</a:t>
            </a:r>
            <a:r>
              <a:rPr lang="en-US" altLang="zh-CN" dirty="0"/>
              <a:t>1.6Gbps</a:t>
            </a:r>
            <a:r>
              <a:rPr lang="zh-CN" altLang="zh-CN" dirty="0" smtClean="0"/>
              <a:t>，用于</a:t>
            </a:r>
            <a:r>
              <a:rPr lang="zh-CN" altLang="zh-CN" dirty="0"/>
              <a:t>数字摄像机</a:t>
            </a:r>
            <a:r>
              <a:rPr lang="en-US" altLang="zh-CN" dirty="0"/>
              <a:t>/</a:t>
            </a:r>
            <a:r>
              <a:rPr lang="zh-CN" altLang="zh-CN" dirty="0" smtClean="0"/>
              <a:t>照相机</a:t>
            </a:r>
            <a:r>
              <a:rPr lang="zh-CN" altLang="en-US" dirty="0" smtClean="0"/>
              <a:t>等</a:t>
            </a:r>
            <a:r>
              <a:rPr lang="zh-CN" altLang="zh-CN" dirty="0" smtClean="0"/>
              <a:t>外围设备</a:t>
            </a:r>
            <a:r>
              <a:rPr lang="zh-CN" altLang="zh-CN" dirty="0"/>
              <a:t>。</a:t>
            </a:r>
          </a:p>
          <a:p>
            <a:pPr marL="1234440" lvl="6" indent="-274320"/>
            <a:endParaRPr lang="en-US" altLang="zh-CN" sz="1800" b="1" dirty="0"/>
          </a:p>
          <a:p>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3413040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557008"/>
            <a:ext cx="8743918" cy="267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193463" y="5733256"/>
            <a:ext cx="5402874" cy="369332"/>
          </a:xfrm>
          <a:prstGeom prst="rect">
            <a:avLst/>
          </a:prstGeom>
        </p:spPr>
        <p:txBody>
          <a:bodyPr wrap="square">
            <a:spAutoFit/>
          </a:bodyPr>
          <a:lstStyle/>
          <a:p>
            <a:r>
              <a:rPr lang="zh-CN" altLang="zh-CN" dirty="0"/>
              <a:t>图</a:t>
            </a:r>
            <a:r>
              <a:rPr lang="en-US" altLang="zh-CN" dirty="0"/>
              <a:t>3</a:t>
            </a:r>
            <a:r>
              <a:rPr lang="zh-CN" altLang="zh-CN" dirty="0"/>
              <a:t>－</a:t>
            </a:r>
            <a:r>
              <a:rPr lang="en-US" altLang="zh-CN" dirty="0"/>
              <a:t>17</a:t>
            </a:r>
            <a:r>
              <a:rPr lang="zh-CN" altLang="zh-CN" dirty="0"/>
              <a:t>华硕</a:t>
            </a:r>
            <a:r>
              <a:rPr lang="en-US" altLang="zh-CN" dirty="0"/>
              <a:t>P6X58D Premium</a:t>
            </a:r>
            <a:r>
              <a:rPr lang="zh-CN" altLang="zh-CN" dirty="0"/>
              <a:t>主板配置的部分接口</a:t>
            </a:r>
          </a:p>
        </p:txBody>
      </p:sp>
    </p:spTree>
    <p:extLst>
      <p:ext uri="{BB962C8B-B14F-4D97-AF65-F5344CB8AC3E}">
        <p14:creationId xmlns:p14="http://schemas.microsoft.com/office/powerpoint/2010/main" val="28604822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b="1" dirty="0"/>
              <a:t>常用的数据连接</a:t>
            </a:r>
            <a:r>
              <a:rPr lang="zh-CN" altLang="zh-CN" b="1" dirty="0" smtClean="0"/>
              <a:t>电缆</a:t>
            </a:r>
            <a:endParaRPr lang="en-US" altLang="zh-CN" b="1" dirty="0" smtClean="0"/>
          </a:p>
          <a:p>
            <a:pPr lvl="0"/>
            <a:r>
              <a:rPr lang="en-US" altLang="zh-CN" dirty="0"/>
              <a:t>PS/2</a:t>
            </a:r>
            <a:r>
              <a:rPr lang="zh-CN" altLang="zh-CN" dirty="0" smtClean="0"/>
              <a:t>电缆</a:t>
            </a:r>
            <a:endParaRPr lang="en-US" altLang="zh-CN" dirty="0" smtClean="0"/>
          </a:p>
          <a:p>
            <a:pPr lvl="0"/>
            <a:r>
              <a:rPr lang="en-US" altLang="zh-CN" dirty="0" smtClean="0"/>
              <a:t>USB</a:t>
            </a:r>
            <a:r>
              <a:rPr lang="zh-CN" altLang="zh-CN" dirty="0"/>
              <a:t>连接</a:t>
            </a:r>
            <a:r>
              <a:rPr lang="zh-CN" altLang="zh-CN" dirty="0" smtClean="0"/>
              <a:t>电缆</a:t>
            </a:r>
            <a:endParaRPr lang="en-US" altLang="zh-CN" dirty="0" smtClean="0"/>
          </a:p>
          <a:p>
            <a:pPr lvl="0"/>
            <a:r>
              <a:rPr lang="en-US" altLang="zh-CN" dirty="0"/>
              <a:t>IDE</a:t>
            </a:r>
            <a:r>
              <a:rPr lang="zh-CN" altLang="zh-CN" dirty="0" smtClean="0"/>
              <a:t>电缆</a:t>
            </a:r>
            <a:endParaRPr lang="en-US" altLang="zh-CN" dirty="0" smtClean="0"/>
          </a:p>
          <a:p>
            <a:pPr lvl="0"/>
            <a:r>
              <a:rPr lang="en-US" altLang="zh-CN" dirty="0"/>
              <a:t>SATA</a:t>
            </a:r>
            <a:r>
              <a:rPr lang="zh-CN" altLang="zh-CN" dirty="0" smtClean="0"/>
              <a:t>电缆</a:t>
            </a:r>
            <a:endParaRPr lang="en-US" altLang="zh-CN" dirty="0" smtClean="0"/>
          </a:p>
          <a:p>
            <a:pPr lvl="0"/>
            <a:r>
              <a:rPr lang="en-US" altLang="zh-CN" dirty="0"/>
              <a:t>IEEE1394</a:t>
            </a:r>
            <a:r>
              <a:rPr lang="zh-CN" altLang="zh-CN" dirty="0" smtClean="0"/>
              <a:t>电缆</a:t>
            </a:r>
            <a:endParaRPr lang="en-US" altLang="zh-CN" dirty="0" smtClean="0"/>
          </a:p>
          <a:p>
            <a:pPr lvl="0"/>
            <a:r>
              <a:rPr lang="zh-CN" altLang="zh-CN" dirty="0"/>
              <a:t>显示器连接电缆</a:t>
            </a:r>
          </a:p>
          <a:p>
            <a:pPr lvl="2"/>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pic>
        <p:nvPicPr>
          <p:cNvPr id="9218" name="Picture 2" descr="图3-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1" y="3212976"/>
            <a:ext cx="3664099"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http://www.163xuexi.com/UploadFiles/2/2009/9/200909090828473230.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721944" y="3434770"/>
            <a:ext cx="3629866" cy="244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http://club.ithlj.com/UploadFile/2008-2/200822311492163372.jpg"/>
          <p:cNvPicPr>
            <a:picLocks noChangeAspect="1" noChangeArrowheads="1"/>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4242940" y="3517566"/>
            <a:ext cx="3857452" cy="285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9498" y="2930128"/>
            <a:ext cx="3163168" cy="316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6" descr="未命名"/>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6998" y="3248450"/>
            <a:ext cx="3394953" cy="2844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7" descr="http://image.cn.made-in-china.com/2f0j01pBYtcjZrHPko/VGA%E7%BA%BF-DB9M/F+1.5M.jpg"/>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4139953" y="3045927"/>
            <a:ext cx="4211858" cy="339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51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wheel(1)">
                                      <p:cBhvr>
                                        <p:cTn id="15" dur="2000"/>
                                        <p:tgtEl>
                                          <p:spTgt spid="9221"/>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9222"/>
                                        </p:tgtEl>
                                        <p:attrNameLst>
                                          <p:attrName>style.visibility</p:attrName>
                                        </p:attrNameLst>
                                      </p:cBhvr>
                                      <p:to>
                                        <p:strVal val="visible"/>
                                      </p:to>
                                    </p:set>
                                    <p:animEffect transition="in" filter="wheel(1)">
                                      <p:cBhvr>
                                        <p:cTn id="20" dur="2000"/>
                                        <p:tgtEl>
                                          <p:spTgt spid="9222"/>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9223"/>
                                        </p:tgtEl>
                                        <p:attrNameLst>
                                          <p:attrName>style.visibility</p:attrName>
                                        </p:attrNameLst>
                                      </p:cBhvr>
                                      <p:to>
                                        <p:strVal val="visible"/>
                                      </p:to>
                                    </p:set>
                                    <p:animEffect transition="in" filter="wheel(1)">
                                      <p:cBhvr>
                                        <p:cTn id="25" dur="20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4275997" cy="3450696"/>
          </a:xfrm>
        </p:spPr>
        <p:txBody>
          <a:bodyPr>
            <a:normAutofit/>
          </a:bodyPr>
          <a:lstStyle/>
          <a:p>
            <a:pPr marL="301943" lvl="1" indent="0">
              <a:buNone/>
            </a:pPr>
            <a:r>
              <a:rPr lang="en-US" altLang="zh-CN" dirty="0" smtClean="0"/>
              <a:t>         </a:t>
            </a:r>
            <a:r>
              <a:rPr lang="zh-CN" altLang="zh-CN" dirty="0" smtClean="0"/>
              <a:t>外部</a:t>
            </a:r>
            <a:r>
              <a:rPr lang="zh-CN" altLang="zh-CN" dirty="0"/>
              <a:t>存储器，简称外存，用于存放等待运行或处理的程序或文件，海量和长期保存是它的特点</a:t>
            </a:r>
            <a:r>
              <a:rPr lang="zh-CN" altLang="zh-CN" dirty="0" smtClean="0"/>
              <a:t>。</a:t>
            </a:r>
            <a:endParaRPr lang="en-US" altLang="zh-CN" dirty="0" smtClean="0"/>
          </a:p>
          <a:p>
            <a:r>
              <a:rPr lang="en-US" altLang="zh-CN" b="1" dirty="0" smtClean="0"/>
              <a:t>3.3.1  </a:t>
            </a:r>
            <a:r>
              <a:rPr lang="zh-CN" altLang="zh-CN" b="1" dirty="0" smtClean="0"/>
              <a:t>硬盘</a:t>
            </a:r>
          </a:p>
          <a:p>
            <a:pPr marL="301943" lvl="1" indent="0">
              <a:buNone/>
            </a:pPr>
            <a:r>
              <a:rPr lang="en-US" altLang="zh-CN" dirty="0" smtClean="0"/>
              <a:t>         </a:t>
            </a:r>
            <a:r>
              <a:rPr lang="zh-CN" altLang="zh-CN" dirty="0" smtClean="0"/>
              <a:t>以</a:t>
            </a:r>
            <a:r>
              <a:rPr lang="zh-CN" altLang="zh-CN" dirty="0"/>
              <a:t>磁作为介质的外部存储设备，由盘片组、磁头、磁头驱动定位机构、步进电机、读写控制电路</a:t>
            </a:r>
            <a:r>
              <a:rPr lang="zh-CN" altLang="zh-CN" dirty="0" smtClean="0"/>
              <a:t>等构成。</a:t>
            </a:r>
            <a:endParaRPr lang="en-US" altLang="zh-CN" dirty="0" smtClean="0"/>
          </a:p>
        </p:txBody>
      </p:sp>
      <p:sp>
        <p:nvSpPr>
          <p:cNvPr id="3" name="标题 2"/>
          <p:cNvSpPr>
            <a:spLocks noGrp="1"/>
          </p:cNvSpPr>
          <p:nvPr>
            <p:ph type="title"/>
          </p:nvPr>
        </p:nvSpPr>
        <p:spPr/>
        <p:txBody>
          <a:bodyPr>
            <a:normAutofit/>
          </a:bodyPr>
          <a:lstStyle/>
          <a:p>
            <a:r>
              <a:rPr lang="en-US" altLang="zh-CN" b="1" dirty="0"/>
              <a:t>3.3  </a:t>
            </a:r>
            <a:r>
              <a:rPr lang="zh-CN" altLang="zh-CN" b="1" dirty="0"/>
              <a:t>外部</a:t>
            </a:r>
            <a:r>
              <a:rPr lang="zh-CN" altLang="zh-CN" b="1" dirty="0" smtClean="0"/>
              <a:t>存储器</a:t>
            </a: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7240" y="2708920"/>
            <a:ext cx="4029599"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52960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660373" cy="3450696"/>
          </a:xfrm>
        </p:spPr>
        <p:txBody>
          <a:bodyPr>
            <a:normAutofit fontScale="92500" lnSpcReduction="10000"/>
          </a:bodyPr>
          <a:lstStyle/>
          <a:p>
            <a:pPr lvl="0"/>
            <a:r>
              <a:rPr lang="zh-CN" altLang="zh-CN" b="1" dirty="0"/>
              <a:t>与磁盘相关的概念</a:t>
            </a:r>
            <a:endParaRPr lang="zh-CN" altLang="zh-CN" dirty="0"/>
          </a:p>
          <a:p>
            <a:pPr lvl="1"/>
            <a:r>
              <a:rPr lang="zh-CN" altLang="zh-CN" b="1" dirty="0"/>
              <a:t>磁道</a:t>
            </a:r>
            <a:r>
              <a:rPr lang="zh-CN" altLang="zh-CN" dirty="0"/>
              <a:t>：在磁盘片表面上不同半径的同心圆，每个圆周称为</a:t>
            </a:r>
            <a:r>
              <a:rPr lang="en-US" altLang="zh-CN" dirty="0"/>
              <a:t>1</a:t>
            </a:r>
            <a:r>
              <a:rPr lang="zh-CN" altLang="zh-CN" dirty="0"/>
              <a:t>个磁道</a:t>
            </a:r>
            <a:r>
              <a:rPr lang="en-US" altLang="zh-CN" dirty="0"/>
              <a:t>(Track)</a:t>
            </a:r>
            <a:r>
              <a:rPr lang="zh-CN" altLang="zh-CN" dirty="0"/>
              <a:t>。磁道从外向内按</a:t>
            </a:r>
            <a:r>
              <a:rPr lang="en-US" altLang="zh-CN" dirty="0"/>
              <a:t>0</a:t>
            </a:r>
            <a:r>
              <a:rPr lang="zh-CN" altLang="zh-CN" dirty="0"/>
              <a:t>、</a:t>
            </a:r>
            <a:r>
              <a:rPr lang="en-US" altLang="zh-CN" dirty="0"/>
              <a:t>1</a:t>
            </a:r>
            <a:r>
              <a:rPr lang="zh-CN" altLang="zh-CN" dirty="0"/>
              <a:t>、</a:t>
            </a:r>
            <a:r>
              <a:rPr lang="en-US" altLang="zh-CN" dirty="0"/>
              <a:t>2</a:t>
            </a:r>
            <a:r>
              <a:rPr lang="zh-CN" altLang="zh-CN" dirty="0"/>
              <a:t>、</a:t>
            </a:r>
            <a:r>
              <a:rPr lang="en-US" altLang="zh-CN" dirty="0" smtClean="0"/>
              <a:t>…</a:t>
            </a:r>
            <a:r>
              <a:rPr lang="zh-CN" altLang="zh-CN" dirty="0" smtClean="0"/>
              <a:t>进行</a:t>
            </a:r>
            <a:r>
              <a:rPr lang="zh-CN" altLang="zh-CN" dirty="0"/>
              <a:t>编号，称为磁道号</a:t>
            </a:r>
            <a:r>
              <a:rPr lang="zh-CN" altLang="zh-CN" dirty="0" smtClean="0"/>
              <a:t>。</a:t>
            </a:r>
            <a:endParaRPr lang="zh-CN" altLang="zh-CN" dirty="0"/>
          </a:p>
          <a:p>
            <a:pPr lvl="1"/>
            <a:r>
              <a:rPr lang="zh-CN" altLang="zh-CN" b="1" dirty="0"/>
              <a:t>盘面号</a:t>
            </a:r>
            <a:r>
              <a:rPr lang="zh-CN" altLang="zh-CN" dirty="0"/>
              <a:t>：按照磁盘片的面进行编号，依次称为</a:t>
            </a:r>
            <a:r>
              <a:rPr lang="en-US" altLang="zh-CN" dirty="0"/>
              <a:t>0</a:t>
            </a:r>
            <a:r>
              <a:rPr lang="zh-CN" altLang="zh-CN" dirty="0"/>
              <a:t>面、</a:t>
            </a:r>
            <a:r>
              <a:rPr lang="en-US" altLang="zh-CN" dirty="0"/>
              <a:t>1</a:t>
            </a:r>
            <a:r>
              <a:rPr lang="zh-CN" altLang="zh-CN" dirty="0"/>
              <a:t>面</a:t>
            </a:r>
            <a:r>
              <a:rPr lang="en-US" altLang="zh-CN" dirty="0"/>
              <a:t>……</a:t>
            </a:r>
            <a:r>
              <a:rPr lang="zh-CN" altLang="zh-CN" dirty="0"/>
              <a:t>。每个面都有</a:t>
            </a:r>
            <a:r>
              <a:rPr lang="en-US" altLang="zh-CN" dirty="0"/>
              <a:t>1</a:t>
            </a:r>
            <a:r>
              <a:rPr lang="zh-CN" altLang="zh-CN" dirty="0"/>
              <a:t>个读写磁头，用于读写该磁盘片面上磁道的信息</a:t>
            </a:r>
            <a:r>
              <a:rPr lang="zh-CN" altLang="zh-CN" dirty="0" smtClean="0"/>
              <a:t>。</a:t>
            </a:r>
            <a:endParaRPr lang="zh-CN" altLang="zh-CN" dirty="0"/>
          </a:p>
          <a:p>
            <a:pPr lvl="1"/>
            <a:r>
              <a:rPr lang="zh-CN" altLang="zh-CN" b="1" dirty="0"/>
              <a:t>柱面</a:t>
            </a:r>
            <a:r>
              <a:rPr lang="zh-CN" altLang="zh-CN" dirty="0"/>
              <a:t>：在硬盘中不同盘片相同半径的磁道组成的空心圆柱体称为柱面</a:t>
            </a:r>
            <a:r>
              <a:rPr lang="en-US" altLang="zh-CN" dirty="0"/>
              <a:t>(Cylinders)</a:t>
            </a:r>
            <a:r>
              <a:rPr lang="zh-CN" altLang="zh-CN" dirty="0" smtClean="0"/>
              <a:t>。硬盘</a:t>
            </a:r>
            <a:r>
              <a:rPr lang="zh-CN" altLang="zh-CN" dirty="0"/>
              <a:t>柱面数等于硬盘的磁道数</a:t>
            </a:r>
            <a:r>
              <a:rPr lang="zh-CN" altLang="zh-CN" dirty="0" smtClean="0"/>
              <a:t>。</a:t>
            </a:r>
            <a:endParaRPr lang="zh-CN" altLang="zh-CN" dirty="0"/>
          </a:p>
          <a:p>
            <a:pPr lvl="1"/>
            <a:r>
              <a:rPr lang="zh-CN" altLang="zh-CN" b="1" dirty="0"/>
              <a:t>扇区</a:t>
            </a:r>
            <a:r>
              <a:rPr lang="zh-CN" altLang="zh-CN" dirty="0"/>
              <a:t>：每个磁道按</a:t>
            </a:r>
            <a:r>
              <a:rPr lang="en-US" altLang="zh-CN" dirty="0"/>
              <a:t>512</a:t>
            </a:r>
            <a:r>
              <a:rPr lang="zh-CN" altLang="zh-CN" dirty="0" smtClean="0"/>
              <a:t>字节划分</a:t>
            </a:r>
            <a:r>
              <a:rPr lang="zh-CN" altLang="zh-CN" dirty="0"/>
              <a:t>成的磁道段称为扇区</a:t>
            </a:r>
            <a:r>
              <a:rPr lang="en-US" altLang="zh-CN" dirty="0"/>
              <a:t>(Sector)</a:t>
            </a:r>
            <a:r>
              <a:rPr lang="zh-CN" altLang="zh-CN" dirty="0" smtClean="0"/>
              <a:t>。</a:t>
            </a:r>
            <a:endParaRPr lang="zh-CN" altLang="zh-CN" dirty="0"/>
          </a:p>
          <a:p>
            <a:pPr lvl="1"/>
            <a:r>
              <a:rPr lang="zh-CN" altLang="zh-CN" b="1" dirty="0" smtClean="0"/>
              <a:t>容量</a:t>
            </a:r>
            <a:r>
              <a:rPr lang="zh-CN" altLang="zh-CN" dirty="0" smtClean="0"/>
              <a:t>：</a:t>
            </a:r>
            <a:r>
              <a:rPr lang="zh-CN" altLang="zh-CN" dirty="0"/>
              <a:t>硬盘容量＝柱面数</a:t>
            </a:r>
            <a:r>
              <a:rPr lang="en-US" altLang="zh-CN" dirty="0"/>
              <a:t>×</a:t>
            </a:r>
            <a:r>
              <a:rPr lang="zh-CN" altLang="zh-CN" dirty="0"/>
              <a:t>面数</a:t>
            </a:r>
            <a:r>
              <a:rPr lang="en-US" altLang="zh-CN" dirty="0"/>
              <a:t>×</a:t>
            </a:r>
            <a:r>
              <a:rPr lang="zh-CN" altLang="zh-CN" dirty="0"/>
              <a:t>每道扇区数</a:t>
            </a:r>
            <a:r>
              <a:rPr lang="en-US" altLang="zh-CN" dirty="0"/>
              <a:t>×</a:t>
            </a:r>
            <a:r>
              <a:rPr lang="zh-CN" altLang="zh-CN" dirty="0"/>
              <a:t>每扇区字节</a:t>
            </a:r>
            <a:r>
              <a:rPr lang="zh-CN" altLang="zh-CN" dirty="0" smtClean="0"/>
              <a:t>数</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1021701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pic>
        <p:nvPicPr>
          <p:cNvPr id="10242" name="Picture 2" descr="01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564904"/>
            <a:ext cx="9021162"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78132" y="4941168"/>
            <a:ext cx="8342339" cy="369332"/>
          </a:xfrm>
          <a:prstGeom prst="rect">
            <a:avLst/>
          </a:prstGeom>
        </p:spPr>
        <p:txBody>
          <a:bodyPr wrap="square">
            <a:spAutoFit/>
          </a:bodyPr>
          <a:lstStyle/>
          <a:p>
            <a:r>
              <a:rPr lang="zh-CN" altLang="zh-CN" dirty="0"/>
              <a:t>图</a:t>
            </a:r>
            <a:r>
              <a:rPr lang="en-US" altLang="zh-CN" dirty="0"/>
              <a:t>3-25</a:t>
            </a:r>
            <a:r>
              <a:rPr lang="zh-CN" altLang="zh-CN" dirty="0"/>
              <a:t>磁盘磁道扇区示意图</a:t>
            </a:r>
            <a:r>
              <a:rPr lang="en-US" altLang="zh-CN" dirty="0"/>
              <a:t>    </a:t>
            </a:r>
            <a:r>
              <a:rPr lang="zh-CN" altLang="zh-CN" dirty="0"/>
              <a:t>图</a:t>
            </a:r>
            <a:r>
              <a:rPr lang="en-US" altLang="zh-CN" dirty="0"/>
              <a:t>3-26 </a:t>
            </a:r>
            <a:r>
              <a:rPr lang="zh-CN" altLang="zh-CN" dirty="0"/>
              <a:t>硬盘盘面示意图</a:t>
            </a:r>
            <a:r>
              <a:rPr lang="en-US" altLang="zh-CN" dirty="0"/>
              <a:t>    </a:t>
            </a:r>
            <a:r>
              <a:rPr lang="en-US" altLang="zh-CN" dirty="0" smtClean="0"/>
              <a:t>      </a:t>
            </a:r>
            <a:r>
              <a:rPr lang="zh-CN" altLang="zh-CN" dirty="0" smtClean="0"/>
              <a:t>图</a:t>
            </a:r>
            <a:r>
              <a:rPr lang="en-US" altLang="zh-CN" dirty="0"/>
              <a:t>3-27</a:t>
            </a:r>
            <a:r>
              <a:rPr lang="zh-CN" altLang="zh-CN" dirty="0"/>
              <a:t>柱面、扇区示意图</a:t>
            </a:r>
            <a:endParaRPr lang="zh-CN" altLang="en-US" dirty="0"/>
          </a:p>
        </p:txBody>
      </p:sp>
    </p:spTree>
    <p:extLst>
      <p:ext uri="{BB962C8B-B14F-4D97-AF65-F5344CB8AC3E}">
        <p14:creationId xmlns:p14="http://schemas.microsoft.com/office/powerpoint/2010/main" val="33378891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b="1" dirty="0"/>
              <a:t>硬盘的主要技术指标</a:t>
            </a:r>
            <a:endParaRPr lang="zh-CN" altLang="zh-CN" dirty="0"/>
          </a:p>
          <a:p>
            <a:pPr lvl="1"/>
            <a:r>
              <a:rPr lang="zh-CN" altLang="zh-CN" b="1" dirty="0"/>
              <a:t>硬盘容量：</a:t>
            </a:r>
            <a:r>
              <a:rPr lang="zh-CN" altLang="zh-CN" dirty="0"/>
              <a:t>硬盘最大能存储的数据量，以</a:t>
            </a:r>
            <a:r>
              <a:rPr lang="en-US" altLang="zh-CN" dirty="0"/>
              <a:t>GB</a:t>
            </a:r>
            <a:r>
              <a:rPr lang="zh-CN" altLang="zh-CN" dirty="0"/>
              <a:t>或</a:t>
            </a:r>
            <a:r>
              <a:rPr lang="en-US" altLang="zh-CN" dirty="0"/>
              <a:t>TB</a:t>
            </a:r>
            <a:r>
              <a:rPr lang="zh-CN" altLang="zh-CN" dirty="0"/>
              <a:t>为单位</a:t>
            </a:r>
            <a:r>
              <a:rPr lang="zh-CN" altLang="zh-CN" dirty="0" smtClean="0"/>
              <a:t>。</a:t>
            </a:r>
            <a:endParaRPr lang="zh-CN" altLang="zh-CN" dirty="0"/>
          </a:p>
          <a:p>
            <a:pPr lvl="1"/>
            <a:r>
              <a:rPr lang="zh-CN" altLang="zh-CN" b="1" dirty="0"/>
              <a:t>平均寻道时间：</a:t>
            </a:r>
            <a:r>
              <a:rPr lang="zh-CN" altLang="zh-CN" dirty="0" smtClean="0"/>
              <a:t>磁头</a:t>
            </a:r>
            <a:r>
              <a:rPr lang="zh-CN" altLang="zh-CN" dirty="0"/>
              <a:t>从初始位置移到目标磁道所需的时间</a:t>
            </a:r>
            <a:r>
              <a:rPr lang="zh-CN" altLang="zh-CN" dirty="0" smtClean="0"/>
              <a:t>。</a:t>
            </a:r>
            <a:endParaRPr lang="zh-CN" altLang="zh-CN" dirty="0"/>
          </a:p>
          <a:p>
            <a:pPr lvl="1"/>
            <a:r>
              <a:rPr lang="zh-CN" altLang="zh-CN" b="1" dirty="0"/>
              <a:t>转速：</a:t>
            </a:r>
            <a:r>
              <a:rPr lang="zh-CN" altLang="zh-CN" dirty="0"/>
              <a:t>硬盘转速是指硬盘内驱动电机主轴的</a:t>
            </a:r>
            <a:r>
              <a:rPr lang="zh-CN" altLang="zh-CN" dirty="0" smtClean="0"/>
              <a:t>转速。</a:t>
            </a:r>
            <a:endParaRPr lang="zh-CN" altLang="zh-CN" dirty="0"/>
          </a:p>
          <a:p>
            <a:pPr lvl="1"/>
            <a:r>
              <a:rPr lang="zh-CN" altLang="zh-CN" b="1" dirty="0"/>
              <a:t>最大内部数据传输率：</a:t>
            </a:r>
            <a:r>
              <a:rPr lang="zh-CN" altLang="zh-CN" dirty="0"/>
              <a:t>它是指磁头到硬盘高速缓存之间的传输速度</a:t>
            </a:r>
            <a:r>
              <a:rPr lang="zh-CN" altLang="zh-CN" dirty="0" smtClean="0"/>
              <a:t>。</a:t>
            </a:r>
            <a:endParaRPr lang="zh-CN" altLang="zh-CN" dirty="0"/>
          </a:p>
          <a:p>
            <a:pPr lvl="1"/>
            <a:r>
              <a:rPr lang="zh-CN" altLang="zh-CN" b="1" dirty="0"/>
              <a:t>数据缓存：</a:t>
            </a:r>
            <a:r>
              <a:rPr lang="zh-CN" altLang="zh-CN" dirty="0"/>
              <a:t>是指在硬盘内部的</a:t>
            </a:r>
            <a:r>
              <a:rPr lang="zh-CN" altLang="zh-CN" dirty="0" smtClean="0"/>
              <a:t>高速缓冲存</a:t>
            </a:r>
            <a:r>
              <a:rPr lang="zh-CN" altLang="en-US" dirty="0" smtClean="0"/>
              <a:t>储</a:t>
            </a:r>
            <a:r>
              <a:rPr lang="zh-CN" altLang="zh-CN" dirty="0" smtClean="0"/>
              <a:t>器</a:t>
            </a:r>
            <a:r>
              <a:rPr lang="zh-CN" altLang="en-US" dirty="0" smtClean="0"/>
              <a:t>容量</a:t>
            </a:r>
            <a:r>
              <a:rPr lang="zh-CN" altLang="zh-CN" dirty="0" smtClean="0"/>
              <a:t>。</a:t>
            </a:r>
            <a:endParaRPr lang="zh-CN" altLang="zh-CN" dirty="0"/>
          </a:p>
          <a:p>
            <a:pPr lvl="1"/>
            <a:r>
              <a:rPr lang="zh-CN" altLang="zh-CN" b="1" dirty="0"/>
              <a:t>硬盘接口：</a:t>
            </a:r>
            <a:r>
              <a:rPr lang="zh-CN" altLang="zh-CN" dirty="0" smtClean="0"/>
              <a:t>目前主要</a:t>
            </a:r>
            <a:r>
              <a:rPr lang="zh-CN" altLang="zh-CN" dirty="0"/>
              <a:t>为</a:t>
            </a:r>
            <a:r>
              <a:rPr lang="en-US" altLang="zh-CN" dirty="0"/>
              <a:t>IDE</a:t>
            </a:r>
            <a:r>
              <a:rPr lang="zh-CN" altLang="zh-CN" dirty="0"/>
              <a:t>接口、</a:t>
            </a:r>
            <a:r>
              <a:rPr lang="en-US" altLang="zh-CN" dirty="0"/>
              <a:t>SATA</a:t>
            </a:r>
            <a:r>
              <a:rPr lang="zh-CN" altLang="zh-CN" dirty="0"/>
              <a:t>接口等。</a:t>
            </a:r>
          </a:p>
          <a:p>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14626182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3.3.2  </a:t>
            </a:r>
            <a:r>
              <a:rPr lang="zh-CN" altLang="zh-CN" b="1" dirty="0"/>
              <a:t>光盘与</a:t>
            </a:r>
            <a:r>
              <a:rPr lang="zh-CN" altLang="zh-CN" b="1" dirty="0" smtClean="0"/>
              <a:t>光盘驱动器</a:t>
            </a:r>
            <a:endParaRPr lang="en-US" altLang="zh-CN" b="1" dirty="0" smtClean="0"/>
          </a:p>
          <a:p>
            <a:pPr marL="301943" lvl="1" indent="0">
              <a:buNone/>
            </a:pPr>
            <a:r>
              <a:rPr lang="en-US" altLang="zh-CN" dirty="0" smtClean="0"/>
              <a:t>         </a:t>
            </a:r>
            <a:r>
              <a:rPr lang="zh-CN" altLang="zh-CN" dirty="0" smtClean="0"/>
              <a:t>光盘</a:t>
            </a:r>
            <a:r>
              <a:rPr lang="zh-CN" altLang="zh-CN" dirty="0"/>
              <a:t>是以光信息作为</a:t>
            </a:r>
            <a:r>
              <a:rPr lang="zh-CN" altLang="zh-CN" dirty="0" smtClean="0"/>
              <a:t>存储</a:t>
            </a:r>
            <a:r>
              <a:rPr lang="zh-CN" altLang="en-US" dirty="0" smtClean="0"/>
              <a:t>信息</a:t>
            </a:r>
            <a:r>
              <a:rPr lang="zh-CN" altLang="zh-CN" dirty="0" smtClean="0"/>
              <a:t>的</a:t>
            </a:r>
            <a:r>
              <a:rPr lang="zh-CN" altLang="zh-CN" dirty="0"/>
              <a:t>载体，由聚碳酸酯基板、有机染料记录层、纯银金属反射层、光固化丙烯酸类保护层和印刷层构成</a:t>
            </a:r>
            <a:r>
              <a:rPr lang="zh-CN" altLang="zh-CN" dirty="0" smtClean="0"/>
              <a:t>。</a:t>
            </a:r>
            <a:endParaRPr lang="en-US" altLang="zh-CN" dirty="0" smtClean="0"/>
          </a:p>
          <a:p>
            <a:pPr lvl="1"/>
            <a:r>
              <a:rPr lang="zh-CN" altLang="zh-CN" b="1" dirty="0"/>
              <a:t>光盘的</a:t>
            </a:r>
            <a:r>
              <a:rPr lang="zh-CN" altLang="zh-CN" b="1" dirty="0" smtClean="0"/>
              <a:t>分类</a:t>
            </a:r>
            <a:endParaRPr lang="en-US" altLang="zh-CN" b="1" dirty="0" smtClean="0"/>
          </a:p>
          <a:p>
            <a:pPr lvl="2"/>
            <a:r>
              <a:rPr lang="zh-CN" altLang="zh-CN" dirty="0"/>
              <a:t>光盘按存储数据方式可分为</a:t>
            </a:r>
            <a:r>
              <a:rPr lang="en-US" altLang="zh-CN" dirty="0"/>
              <a:t>CD(Compact Disc)</a:t>
            </a:r>
            <a:r>
              <a:rPr lang="zh-CN" altLang="zh-CN" dirty="0"/>
              <a:t>光盘和</a:t>
            </a:r>
            <a:r>
              <a:rPr lang="en-US" altLang="zh-CN" dirty="0"/>
              <a:t>DVD(Digital Video Disc)</a:t>
            </a:r>
            <a:r>
              <a:rPr lang="zh-CN" altLang="zh-CN" dirty="0"/>
              <a:t>光盘两大类</a:t>
            </a:r>
            <a:r>
              <a:rPr lang="zh-CN" altLang="zh-CN" dirty="0" smtClean="0"/>
              <a:t>；</a:t>
            </a:r>
            <a:endParaRPr lang="en-US" altLang="zh-CN" dirty="0" smtClean="0"/>
          </a:p>
          <a:p>
            <a:pPr lvl="2"/>
            <a:r>
              <a:rPr lang="zh-CN" altLang="zh-CN" dirty="0" smtClean="0"/>
              <a:t>按</a:t>
            </a:r>
            <a:r>
              <a:rPr lang="zh-CN" altLang="zh-CN" dirty="0"/>
              <a:t>读写方式可分为只读、一次可写和可重复擦写等三类。</a:t>
            </a:r>
            <a:endParaRPr lang="en-US" altLang="zh-CN" b="1" dirty="0"/>
          </a:p>
          <a:p>
            <a:pPr lvl="2"/>
            <a:r>
              <a:rPr lang="zh-CN" altLang="en-US" dirty="0" smtClean="0"/>
              <a:t>按</a:t>
            </a:r>
            <a:r>
              <a:rPr lang="zh-CN" altLang="zh-CN" dirty="0" smtClean="0"/>
              <a:t>直径</a:t>
            </a:r>
            <a:r>
              <a:rPr lang="zh-CN" altLang="en-US" dirty="0" smtClean="0"/>
              <a:t>可分为：</a:t>
            </a:r>
            <a:r>
              <a:rPr lang="en-US" altLang="zh-CN" dirty="0" smtClean="0"/>
              <a:t>120mm</a:t>
            </a:r>
            <a:r>
              <a:rPr lang="zh-CN" altLang="zh-CN" dirty="0"/>
              <a:t>或</a:t>
            </a:r>
            <a:r>
              <a:rPr lang="en-US" altLang="zh-CN" dirty="0" smtClean="0"/>
              <a:t>80mm</a:t>
            </a:r>
            <a:r>
              <a:rPr lang="zh-CN" altLang="en-US" dirty="0" smtClean="0"/>
              <a:t>二类</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17131531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CD</a:t>
            </a:r>
            <a:r>
              <a:rPr lang="zh-CN" altLang="zh-CN" b="1" dirty="0" smtClean="0"/>
              <a:t>光盘</a:t>
            </a:r>
            <a:endParaRPr lang="en-US" altLang="zh-CN" dirty="0"/>
          </a:p>
          <a:p>
            <a:pPr lvl="2"/>
            <a:r>
              <a:rPr lang="zh-CN" altLang="zh-CN" dirty="0" smtClean="0"/>
              <a:t>容量</a:t>
            </a:r>
            <a:r>
              <a:rPr lang="zh-CN" altLang="en-US" dirty="0" smtClean="0"/>
              <a:t>：</a:t>
            </a:r>
            <a:r>
              <a:rPr lang="zh-CN" altLang="zh-CN" dirty="0" smtClean="0"/>
              <a:t>通常</a:t>
            </a:r>
            <a:r>
              <a:rPr lang="zh-CN" altLang="zh-CN" dirty="0"/>
              <a:t>为</a:t>
            </a:r>
            <a:r>
              <a:rPr lang="en-US" altLang="zh-CN" dirty="0"/>
              <a:t>700MB</a:t>
            </a:r>
            <a:endParaRPr lang="zh-CN" altLang="zh-CN" dirty="0"/>
          </a:p>
          <a:p>
            <a:pPr lvl="2"/>
            <a:r>
              <a:rPr lang="zh-CN" altLang="zh-CN" dirty="0"/>
              <a:t>只读型</a:t>
            </a:r>
            <a:r>
              <a:rPr lang="en-US" altLang="zh-CN" dirty="0"/>
              <a:t>CD</a:t>
            </a:r>
            <a:r>
              <a:rPr lang="zh-CN" altLang="zh-CN" dirty="0"/>
              <a:t>光盘</a:t>
            </a:r>
            <a:r>
              <a:rPr lang="en-US" altLang="zh-CN" dirty="0"/>
              <a:t>(Compact Disc-Read Only Memory</a:t>
            </a:r>
            <a:r>
              <a:rPr lang="zh-CN" altLang="zh-CN" dirty="0"/>
              <a:t>，</a:t>
            </a:r>
            <a:r>
              <a:rPr lang="en-US" altLang="zh-CN" dirty="0"/>
              <a:t>CD-ROM)</a:t>
            </a:r>
            <a:r>
              <a:rPr lang="zh-CN" altLang="zh-CN" dirty="0"/>
              <a:t>：</a:t>
            </a:r>
            <a:r>
              <a:rPr lang="en-US" altLang="zh-CN" dirty="0"/>
              <a:t>CD-ROM</a:t>
            </a:r>
            <a:r>
              <a:rPr lang="zh-CN" altLang="zh-CN" dirty="0"/>
              <a:t>是一次成型的产品，信息只能读取，不能写入</a:t>
            </a:r>
            <a:r>
              <a:rPr lang="zh-CN" altLang="zh-CN" dirty="0" smtClean="0"/>
              <a:t>。</a:t>
            </a:r>
            <a:endParaRPr lang="zh-CN" altLang="zh-CN" dirty="0"/>
          </a:p>
          <a:p>
            <a:pPr lvl="2"/>
            <a:r>
              <a:rPr lang="zh-CN" altLang="zh-CN" dirty="0"/>
              <a:t>可刻录式光盘</a:t>
            </a:r>
            <a:r>
              <a:rPr lang="en-US" altLang="zh-CN" dirty="0"/>
              <a:t>(CD-R)</a:t>
            </a:r>
            <a:r>
              <a:rPr lang="zh-CN" altLang="zh-CN" dirty="0"/>
              <a:t>：允许用光盘刻录机将数据一次性写入</a:t>
            </a:r>
            <a:r>
              <a:rPr lang="en-US" altLang="zh-CN" dirty="0"/>
              <a:t>CD-R</a:t>
            </a:r>
            <a:r>
              <a:rPr lang="zh-CN" altLang="zh-CN" dirty="0"/>
              <a:t>中，但是写入后的数据不能更改和删除</a:t>
            </a:r>
            <a:r>
              <a:rPr lang="zh-CN" altLang="zh-CN" dirty="0" smtClean="0"/>
              <a:t>。</a:t>
            </a:r>
            <a:endParaRPr lang="zh-CN" altLang="zh-CN" dirty="0"/>
          </a:p>
          <a:p>
            <a:pPr lvl="2"/>
            <a:r>
              <a:rPr lang="zh-CN" altLang="zh-CN" dirty="0"/>
              <a:t>可重复擦写式光盘</a:t>
            </a:r>
            <a:r>
              <a:rPr lang="en-US" altLang="zh-CN" dirty="0"/>
              <a:t>(CD-R/W)</a:t>
            </a:r>
            <a:r>
              <a:rPr lang="zh-CN" altLang="zh-CN" dirty="0"/>
              <a:t>：</a:t>
            </a:r>
            <a:r>
              <a:rPr lang="en-US" altLang="zh-CN" dirty="0"/>
              <a:t>CD-R/W</a:t>
            </a:r>
            <a:r>
              <a:rPr lang="zh-CN" altLang="zh-CN" dirty="0"/>
              <a:t>称为可重复擦写式光盘，光盘上的数据可自由更改或删除，目前使用寿命可达</a:t>
            </a:r>
            <a:r>
              <a:rPr lang="en-US" altLang="zh-CN" dirty="0"/>
              <a:t>1000</a:t>
            </a:r>
            <a:r>
              <a:rPr lang="zh-CN" altLang="zh-CN" dirty="0"/>
              <a:t>次左右，使用弹性比</a:t>
            </a:r>
            <a:r>
              <a:rPr lang="en-US" altLang="zh-CN" dirty="0"/>
              <a:t>CD-R</a:t>
            </a:r>
            <a:r>
              <a:rPr lang="zh-CN" altLang="zh-CN" dirty="0"/>
              <a:t>更大。</a:t>
            </a:r>
          </a:p>
          <a:p>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32968841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DVD </a:t>
            </a:r>
            <a:r>
              <a:rPr lang="zh-CN" altLang="zh-CN" b="1" dirty="0" smtClean="0"/>
              <a:t>光盘</a:t>
            </a:r>
            <a:endParaRPr lang="en-US" altLang="zh-CN" b="1" dirty="0"/>
          </a:p>
          <a:p>
            <a:pPr lvl="2"/>
            <a:r>
              <a:rPr lang="zh-CN" altLang="zh-CN" dirty="0" smtClean="0"/>
              <a:t>容量</a:t>
            </a:r>
            <a:r>
              <a:rPr lang="zh-CN" altLang="en-US" dirty="0" smtClean="0"/>
              <a:t>：</a:t>
            </a:r>
            <a:r>
              <a:rPr lang="zh-CN" altLang="zh-CN" dirty="0" smtClean="0"/>
              <a:t>通常</a:t>
            </a:r>
            <a:r>
              <a:rPr lang="zh-CN" altLang="zh-CN" dirty="0"/>
              <a:t>为</a:t>
            </a:r>
            <a:r>
              <a:rPr lang="en-US" altLang="zh-CN" dirty="0"/>
              <a:t>4.7GB</a:t>
            </a:r>
            <a:endParaRPr lang="zh-CN" altLang="zh-CN" dirty="0"/>
          </a:p>
          <a:p>
            <a:pPr lvl="2"/>
            <a:r>
              <a:rPr lang="zh-CN" altLang="zh-CN" dirty="0" smtClean="0"/>
              <a:t>存储方式</a:t>
            </a:r>
            <a:r>
              <a:rPr lang="zh-CN" altLang="en-US" dirty="0" smtClean="0"/>
              <a:t>：</a:t>
            </a:r>
            <a:r>
              <a:rPr lang="en-US" altLang="zh-CN" dirty="0" smtClean="0"/>
              <a:t>DVD</a:t>
            </a:r>
            <a:r>
              <a:rPr lang="zh-CN" altLang="zh-CN" dirty="0"/>
              <a:t>光盘是由两层盘片组成的，每个盘片的两个面都可以用来存放数据</a:t>
            </a:r>
            <a:r>
              <a:rPr lang="zh-CN" altLang="zh-CN" dirty="0" smtClean="0"/>
              <a:t>。</a:t>
            </a:r>
            <a:endParaRPr lang="zh-CN" altLang="zh-CN" dirty="0"/>
          </a:p>
          <a:p>
            <a:pPr lvl="2"/>
            <a:r>
              <a:rPr lang="zh-CN" altLang="zh-CN" dirty="0" smtClean="0"/>
              <a:t>传输速率</a:t>
            </a:r>
            <a:r>
              <a:rPr lang="zh-CN" altLang="en-US" dirty="0" smtClean="0"/>
              <a:t>：</a:t>
            </a:r>
            <a:r>
              <a:rPr lang="en-US" altLang="zh-CN" dirty="0" smtClean="0"/>
              <a:t>DVD </a:t>
            </a:r>
            <a:r>
              <a:rPr lang="en-US" altLang="zh-CN" dirty="0"/>
              <a:t>1X</a:t>
            </a:r>
            <a:r>
              <a:rPr lang="zh-CN" altLang="zh-CN" dirty="0"/>
              <a:t>＝</a:t>
            </a:r>
            <a:r>
              <a:rPr lang="en-US" altLang="zh-CN" dirty="0"/>
              <a:t>1.35MB/s</a:t>
            </a:r>
            <a:r>
              <a:rPr lang="zh-CN" altLang="zh-CN" dirty="0"/>
              <a:t>，而</a:t>
            </a:r>
            <a:r>
              <a:rPr lang="en-US" altLang="zh-CN" dirty="0"/>
              <a:t>CD 1X</a:t>
            </a:r>
            <a:r>
              <a:rPr lang="zh-CN" altLang="zh-CN" dirty="0"/>
              <a:t>＝</a:t>
            </a:r>
            <a:r>
              <a:rPr lang="en-US" altLang="zh-CN" dirty="0"/>
              <a:t>150KB/s</a:t>
            </a:r>
            <a:r>
              <a:rPr lang="zh-CN" altLang="zh-CN" dirty="0" smtClean="0"/>
              <a:t>。</a:t>
            </a:r>
            <a:endParaRPr lang="zh-CN" altLang="zh-CN" dirty="0"/>
          </a:p>
          <a:p>
            <a:pPr lvl="2"/>
            <a:r>
              <a:rPr lang="en-US" altLang="zh-CN" dirty="0"/>
              <a:t>DVD</a:t>
            </a:r>
            <a:r>
              <a:rPr lang="zh-CN" altLang="zh-CN" dirty="0" smtClean="0"/>
              <a:t>光盘分</a:t>
            </a:r>
            <a:r>
              <a:rPr lang="zh-CN" altLang="en-US" dirty="0" smtClean="0"/>
              <a:t>类：</a:t>
            </a:r>
            <a:r>
              <a:rPr lang="en-US" altLang="zh-CN" dirty="0" smtClean="0"/>
              <a:t>DVD-ROM</a:t>
            </a:r>
            <a:r>
              <a:rPr lang="zh-CN" altLang="zh-CN" dirty="0"/>
              <a:t>、</a:t>
            </a:r>
            <a:r>
              <a:rPr lang="en-US" altLang="zh-CN" dirty="0"/>
              <a:t>DVD-R</a:t>
            </a:r>
            <a:r>
              <a:rPr lang="zh-CN" altLang="zh-CN" dirty="0"/>
              <a:t>和</a:t>
            </a:r>
            <a:r>
              <a:rPr lang="en-US" altLang="zh-CN" dirty="0"/>
              <a:t>DVD-R/W</a:t>
            </a:r>
            <a:r>
              <a:rPr lang="zh-CN" altLang="zh-CN" dirty="0"/>
              <a:t>，其工作原理与</a:t>
            </a:r>
            <a:r>
              <a:rPr lang="en-US" altLang="zh-CN" dirty="0"/>
              <a:t>CD</a:t>
            </a:r>
            <a:r>
              <a:rPr lang="zh-CN" altLang="zh-CN" dirty="0"/>
              <a:t>类似。</a:t>
            </a:r>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547395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45" y="188640"/>
            <a:ext cx="9116955" cy="5889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2771800" y="6309320"/>
            <a:ext cx="2792752" cy="369332"/>
          </a:xfrm>
          <a:prstGeom prst="rect">
            <a:avLst/>
          </a:prstGeom>
        </p:spPr>
        <p:txBody>
          <a:bodyPr wrap="none">
            <a:spAutoFit/>
          </a:bodyPr>
          <a:lstStyle/>
          <a:p>
            <a:r>
              <a:rPr lang="zh-CN" altLang="zh-CN" dirty="0"/>
              <a:t>图</a:t>
            </a:r>
            <a:r>
              <a:rPr lang="en-US" altLang="zh-CN" dirty="0"/>
              <a:t>3-1 </a:t>
            </a:r>
            <a:r>
              <a:rPr lang="zh-CN" altLang="zh-CN" dirty="0"/>
              <a:t>微型计算机系统组成</a:t>
            </a:r>
          </a:p>
        </p:txBody>
      </p:sp>
    </p:spTree>
    <p:extLst>
      <p:ext uri="{BB962C8B-B14F-4D97-AF65-F5344CB8AC3E}">
        <p14:creationId xmlns:p14="http://schemas.microsoft.com/office/powerpoint/2010/main" val="21309642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b="1" dirty="0" smtClean="0"/>
              <a:t>光盘驱动器</a:t>
            </a:r>
            <a:r>
              <a:rPr lang="zh-CN" altLang="zh-CN" b="1" dirty="0"/>
              <a:t>工作</a:t>
            </a:r>
            <a:r>
              <a:rPr lang="zh-CN" altLang="zh-CN" b="1" dirty="0" smtClean="0"/>
              <a:t>原理</a:t>
            </a:r>
            <a:endParaRPr lang="en-US" altLang="zh-CN" b="1" dirty="0" smtClean="0"/>
          </a:p>
          <a:p>
            <a:pPr lvl="1"/>
            <a:r>
              <a:rPr lang="zh-CN" altLang="zh-CN" dirty="0"/>
              <a:t>光盘驱动器简称光驱。光盘驱动器由激光读取头系统、驱动电动机及伺服系统、光头寻道定位系统和控制电路等几部分组成，是集光、机、电技术于一体的精密电子产品。</a:t>
            </a:r>
          </a:p>
          <a:p>
            <a:pPr lvl="1"/>
            <a:r>
              <a:rPr lang="zh-CN" altLang="zh-CN" dirty="0"/>
              <a:t>激光读取头主要负责数据的读取工作</a:t>
            </a:r>
            <a:r>
              <a:rPr lang="zh-CN" altLang="zh-CN" dirty="0" smtClean="0"/>
              <a:t>。在</a:t>
            </a:r>
            <a:r>
              <a:rPr lang="zh-CN" altLang="zh-CN" dirty="0"/>
              <a:t>光驱读取光盘上的数据时，从激光头发射出的激光束由内到外，即从光盘的导入区引导激光束进入数据区，并被定位于需要访问数据区的位置，再由光盘反射回来，由光检测器捕获信号</a:t>
            </a:r>
            <a:r>
              <a:rPr lang="zh-CN" altLang="zh-CN" dirty="0" smtClean="0"/>
              <a:t>。</a:t>
            </a:r>
            <a:endParaRPr lang="en-US" altLang="zh-CN" dirty="0" smtClean="0"/>
          </a:p>
          <a:p>
            <a:pPr lvl="1"/>
            <a:r>
              <a:rPr lang="zh-CN" altLang="zh-CN" dirty="0"/>
              <a:t>光驱中一般有三个电机，它们分别是控制盒仓的进出盒电机、固定光盘并进行旋转的主轴电机和使激光头沿光盘径向运动的进给电机。</a:t>
            </a:r>
          </a:p>
          <a:p>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5102279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b="1" dirty="0" smtClean="0"/>
              <a:t>光盘驱动器</a:t>
            </a:r>
            <a:r>
              <a:rPr lang="zh-CN" altLang="en-US" b="1" dirty="0" smtClean="0"/>
              <a:t>分类</a:t>
            </a:r>
            <a:r>
              <a:rPr lang="zh-CN" altLang="zh-CN" b="1" dirty="0" smtClean="0"/>
              <a:t>：</a:t>
            </a:r>
            <a:endParaRPr lang="zh-CN" altLang="zh-CN" b="1" dirty="0"/>
          </a:p>
          <a:p>
            <a:pPr lvl="1"/>
            <a:r>
              <a:rPr lang="zh-CN" altLang="zh-CN" dirty="0"/>
              <a:t>只读型光盘驱动器</a:t>
            </a:r>
            <a:r>
              <a:rPr lang="en-US" altLang="zh-CN" dirty="0"/>
              <a:t>(CD-ROM</a:t>
            </a:r>
            <a:r>
              <a:rPr lang="zh-CN" altLang="zh-CN" dirty="0"/>
              <a:t>或</a:t>
            </a:r>
            <a:r>
              <a:rPr lang="en-US" altLang="zh-CN" dirty="0"/>
              <a:t>DVD-ROM)</a:t>
            </a:r>
            <a:r>
              <a:rPr lang="zh-CN" altLang="zh-CN" dirty="0"/>
              <a:t>：在这类光盘驱动器中只能读取光盘中的信息，不能将信息写入</a:t>
            </a:r>
            <a:r>
              <a:rPr lang="zh-CN" altLang="zh-CN" dirty="0" smtClean="0"/>
              <a:t>光盘</a:t>
            </a:r>
            <a:r>
              <a:rPr lang="zh-CN" altLang="en-US" dirty="0" smtClean="0"/>
              <a:t>。</a:t>
            </a:r>
            <a:endParaRPr lang="en-US" altLang="zh-CN" dirty="0" smtClean="0"/>
          </a:p>
          <a:p>
            <a:pPr lvl="1"/>
            <a:r>
              <a:rPr lang="zh-CN" altLang="zh-CN" dirty="0" smtClean="0"/>
              <a:t>只读</a:t>
            </a:r>
            <a:r>
              <a:rPr lang="en-US" altLang="zh-CN" dirty="0"/>
              <a:t>DVD/</a:t>
            </a:r>
            <a:r>
              <a:rPr lang="zh-CN" altLang="zh-CN" dirty="0"/>
              <a:t>刻录</a:t>
            </a:r>
            <a:r>
              <a:rPr lang="en-US" altLang="zh-CN" dirty="0"/>
              <a:t>VCD</a:t>
            </a:r>
            <a:r>
              <a:rPr lang="zh-CN" altLang="zh-CN" dirty="0"/>
              <a:t>光盘驱动器</a:t>
            </a:r>
            <a:r>
              <a:rPr lang="en-US" altLang="zh-CN" dirty="0"/>
              <a:t>(DVD-ROM/VCD-R/W)</a:t>
            </a:r>
            <a:r>
              <a:rPr lang="zh-CN" altLang="zh-CN" dirty="0" smtClean="0"/>
              <a:t>：可以读取</a:t>
            </a:r>
            <a:r>
              <a:rPr lang="en-US" altLang="zh-CN" dirty="0"/>
              <a:t>CD/VCD</a:t>
            </a:r>
            <a:r>
              <a:rPr lang="zh-CN" altLang="zh-CN" dirty="0"/>
              <a:t>光盘中的信息，并在刻录软件支持</a:t>
            </a:r>
            <a:r>
              <a:rPr lang="zh-CN" altLang="zh-CN" dirty="0" smtClean="0"/>
              <a:t>下将</a:t>
            </a:r>
            <a:r>
              <a:rPr lang="zh-CN" altLang="zh-CN" dirty="0"/>
              <a:t>信息刻录到</a:t>
            </a:r>
            <a:r>
              <a:rPr lang="en-US" altLang="zh-CN" dirty="0"/>
              <a:t>CD-R</a:t>
            </a:r>
            <a:r>
              <a:rPr lang="zh-CN" altLang="zh-CN" dirty="0"/>
              <a:t>或</a:t>
            </a:r>
            <a:r>
              <a:rPr lang="en-US" altLang="zh-CN" dirty="0"/>
              <a:t>CD-R/W</a:t>
            </a:r>
            <a:r>
              <a:rPr lang="zh-CN" altLang="zh-CN" dirty="0"/>
              <a:t>光盘；它</a:t>
            </a:r>
            <a:r>
              <a:rPr lang="zh-CN" altLang="zh-CN" dirty="0" smtClean="0"/>
              <a:t>可以读取</a:t>
            </a:r>
            <a:r>
              <a:rPr lang="en-US" altLang="zh-CN" dirty="0"/>
              <a:t>DVD</a:t>
            </a:r>
            <a:r>
              <a:rPr lang="zh-CN" altLang="zh-CN" dirty="0"/>
              <a:t>光盘中的数据，但不能刻录</a:t>
            </a:r>
            <a:r>
              <a:rPr lang="en-US" altLang="zh-CN" dirty="0"/>
              <a:t>DVD-R/DVD-R/W</a:t>
            </a:r>
            <a:r>
              <a:rPr lang="zh-CN" altLang="zh-CN" dirty="0"/>
              <a:t>光盘。</a:t>
            </a:r>
          </a:p>
          <a:p>
            <a:pPr lvl="1"/>
            <a:r>
              <a:rPr lang="en-US" altLang="zh-CN" dirty="0"/>
              <a:t>DVD-R/W</a:t>
            </a:r>
            <a:r>
              <a:rPr lang="zh-CN" altLang="zh-CN" dirty="0"/>
              <a:t>光盘驱动器</a:t>
            </a:r>
            <a:r>
              <a:rPr lang="en-US" altLang="zh-CN" dirty="0"/>
              <a:t>(DVD-R/W)</a:t>
            </a:r>
            <a:r>
              <a:rPr lang="zh-CN" altLang="zh-CN" dirty="0"/>
              <a:t>：也称</a:t>
            </a:r>
            <a:r>
              <a:rPr lang="en-US" altLang="zh-CN" dirty="0"/>
              <a:t>DVD</a:t>
            </a:r>
            <a:r>
              <a:rPr lang="zh-CN" altLang="zh-CN" dirty="0"/>
              <a:t>刻录机，可读取并刻录</a:t>
            </a:r>
            <a:r>
              <a:rPr lang="en-US" altLang="zh-CN" dirty="0"/>
              <a:t>CD</a:t>
            </a:r>
            <a:r>
              <a:rPr lang="zh-CN" altLang="zh-CN" dirty="0"/>
              <a:t>、</a:t>
            </a:r>
            <a:r>
              <a:rPr lang="en-US" altLang="zh-CN" dirty="0"/>
              <a:t>VCD</a:t>
            </a:r>
            <a:r>
              <a:rPr lang="zh-CN" altLang="zh-CN" dirty="0"/>
              <a:t>、</a:t>
            </a:r>
            <a:r>
              <a:rPr lang="en-US" altLang="zh-CN" dirty="0"/>
              <a:t>DVD</a:t>
            </a:r>
            <a:r>
              <a:rPr lang="zh-CN" altLang="zh-CN" dirty="0"/>
              <a:t>等多种格式光盘，同时支持两面刻录，是功能最全的光盘驱动器</a:t>
            </a:r>
            <a:r>
              <a:rPr lang="zh-CN" altLang="zh-CN" dirty="0" smtClean="0"/>
              <a:t>。</a:t>
            </a:r>
            <a:endParaRPr lang="en-US" altLang="zh-CN" dirty="0" smtClean="0"/>
          </a:p>
          <a:p>
            <a:pPr lvl="1"/>
            <a:r>
              <a:rPr lang="zh-CN" altLang="en-US" dirty="0" smtClean="0"/>
              <a:t>光盘驱动器还可分为内置、外置二类。</a:t>
            </a:r>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16347392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lvl="1"/>
            <a:r>
              <a:rPr lang="zh-CN" altLang="zh-CN" b="1" dirty="0"/>
              <a:t>光盘驱动器的主要技术指标</a:t>
            </a:r>
            <a:endParaRPr lang="zh-CN" altLang="zh-CN" dirty="0"/>
          </a:p>
          <a:p>
            <a:pPr lvl="2"/>
            <a:r>
              <a:rPr lang="zh-CN" altLang="zh-CN" b="1" dirty="0"/>
              <a:t>光驱的传输速度</a:t>
            </a:r>
            <a:r>
              <a:rPr lang="zh-CN" altLang="zh-CN" b="1" dirty="0" smtClean="0"/>
              <a:t>：</a:t>
            </a:r>
            <a:r>
              <a:rPr lang="zh-CN" altLang="zh-CN" dirty="0" smtClean="0"/>
              <a:t>以</a:t>
            </a:r>
            <a:r>
              <a:rPr lang="zh-CN" altLang="zh-CN" dirty="0"/>
              <a:t>该</a:t>
            </a:r>
            <a:r>
              <a:rPr lang="zh-CN" altLang="zh-CN" dirty="0" smtClean="0"/>
              <a:t>类光驱单</a:t>
            </a:r>
            <a:r>
              <a:rPr lang="zh-CN" altLang="zh-CN" dirty="0"/>
              <a:t>倍读取速度的倍数值来</a:t>
            </a:r>
            <a:r>
              <a:rPr lang="zh-CN" altLang="zh-CN" dirty="0" smtClean="0"/>
              <a:t>表示</a:t>
            </a:r>
            <a:r>
              <a:rPr lang="zh-CN" altLang="en-US" dirty="0" smtClean="0"/>
              <a:t>：</a:t>
            </a:r>
            <a:endParaRPr lang="en-US" altLang="zh-CN" dirty="0" smtClean="0"/>
          </a:p>
          <a:p>
            <a:pPr lvl="3"/>
            <a:r>
              <a:rPr lang="en-US" altLang="zh-CN" dirty="0" smtClean="0"/>
              <a:t>50X </a:t>
            </a:r>
            <a:r>
              <a:rPr lang="en-US" altLang="zh-CN" dirty="0"/>
              <a:t>CD</a:t>
            </a:r>
            <a:r>
              <a:rPr lang="zh-CN" altLang="zh-CN" dirty="0"/>
              <a:t>光驱动器最大传输率为</a:t>
            </a:r>
            <a:r>
              <a:rPr lang="en-US" altLang="zh-CN" dirty="0"/>
              <a:t>150 KB/s×50= 7500KB/s</a:t>
            </a:r>
            <a:r>
              <a:rPr lang="zh-CN" altLang="zh-CN" dirty="0" smtClean="0"/>
              <a:t>；</a:t>
            </a:r>
            <a:endParaRPr lang="en-US" altLang="zh-CN" dirty="0" smtClean="0"/>
          </a:p>
          <a:p>
            <a:pPr lvl="3"/>
            <a:r>
              <a:rPr lang="en-US" altLang="zh-CN" dirty="0" smtClean="0"/>
              <a:t>16X</a:t>
            </a:r>
            <a:r>
              <a:rPr lang="zh-CN" altLang="zh-CN" dirty="0"/>
              <a:t>倍速</a:t>
            </a:r>
            <a:r>
              <a:rPr lang="en-US" altLang="zh-CN" dirty="0"/>
              <a:t>DVD</a:t>
            </a:r>
            <a:r>
              <a:rPr lang="zh-CN" altLang="zh-CN" dirty="0"/>
              <a:t>光驱动器最大传输率为</a:t>
            </a:r>
            <a:r>
              <a:rPr lang="en-US" altLang="zh-CN" dirty="0"/>
              <a:t>1350 KB/s×16= 21600KB/s</a:t>
            </a:r>
            <a:r>
              <a:rPr lang="zh-CN" altLang="zh-CN" dirty="0" smtClean="0"/>
              <a:t>。</a:t>
            </a:r>
            <a:endParaRPr lang="zh-CN" altLang="zh-CN" dirty="0"/>
          </a:p>
          <a:p>
            <a:pPr lvl="2"/>
            <a:r>
              <a:rPr lang="zh-CN" altLang="zh-CN" b="1" dirty="0"/>
              <a:t>平均寻道时间：</a:t>
            </a:r>
            <a:r>
              <a:rPr lang="zh-CN" altLang="zh-CN" dirty="0"/>
              <a:t>是指激光头定位并读取数据所需的平均时间</a:t>
            </a:r>
            <a:r>
              <a:rPr lang="zh-CN" altLang="zh-CN" dirty="0" smtClean="0"/>
              <a:t>。</a:t>
            </a:r>
            <a:r>
              <a:rPr lang="en-US" altLang="zh-CN" dirty="0" smtClean="0"/>
              <a:t> </a:t>
            </a:r>
            <a:endParaRPr lang="zh-CN" altLang="zh-CN" dirty="0"/>
          </a:p>
          <a:p>
            <a:pPr lvl="2"/>
            <a:r>
              <a:rPr lang="zh-CN" altLang="zh-CN" b="1" dirty="0"/>
              <a:t>光驱的缓存</a:t>
            </a:r>
            <a:r>
              <a:rPr lang="zh-CN" altLang="zh-CN" b="1" dirty="0" smtClean="0"/>
              <a:t>：</a:t>
            </a:r>
            <a:r>
              <a:rPr lang="zh-CN" altLang="zh-CN" dirty="0" smtClean="0"/>
              <a:t>现在</a:t>
            </a:r>
            <a:r>
              <a:rPr lang="zh-CN" altLang="zh-CN" dirty="0"/>
              <a:t>的光驱一般都带有</a:t>
            </a:r>
            <a:r>
              <a:rPr lang="en-US" altLang="zh-CN" dirty="0"/>
              <a:t>512KB~ </a:t>
            </a:r>
            <a:r>
              <a:rPr lang="en-US" altLang="zh-CN" dirty="0" smtClean="0"/>
              <a:t>2MB</a:t>
            </a:r>
            <a:r>
              <a:rPr lang="zh-CN" altLang="zh-CN" dirty="0" smtClean="0"/>
              <a:t>的</a:t>
            </a:r>
            <a:r>
              <a:rPr lang="zh-CN" altLang="zh-CN" dirty="0"/>
              <a:t>高速缓存。</a:t>
            </a:r>
          </a:p>
          <a:p>
            <a:pPr lvl="2"/>
            <a:r>
              <a:rPr lang="zh-CN" altLang="zh-CN" b="1" dirty="0"/>
              <a:t>光驱的纠错能力：</a:t>
            </a:r>
            <a:r>
              <a:rPr lang="zh-CN" altLang="zh-CN" dirty="0"/>
              <a:t>是指光驱正确读取光盘数据的能力。纠错能力强的光驱能读取某些因断裂、摩擦痕迹等导致不可正常使用的光盘。</a:t>
            </a:r>
          </a:p>
          <a:p>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32757689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6"/>
          </a:xfrm>
        </p:spPr>
        <p:txBody>
          <a:bodyPr>
            <a:normAutofit fontScale="85000" lnSpcReduction="10000"/>
          </a:bodyPr>
          <a:lstStyle/>
          <a:p>
            <a:r>
              <a:rPr lang="en-US" altLang="zh-CN" b="1" dirty="0"/>
              <a:t>3.3.3  U</a:t>
            </a:r>
            <a:r>
              <a:rPr lang="zh-CN" altLang="zh-CN" b="1" dirty="0"/>
              <a:t>盘与移动硬盘</a:t>
            </a:r>
            <a:endParaRPr lang="zh-CN" altLang="zh-CN" dirty="0"/>
          </a:p>
          <a:p>
            <a:pPr lvl="1"/>
            <a:r>
              <a:rPr lang="en-US" altLang="zh-CN" b="1" dirty="0"/>
              <a:t>U</a:t>
            </a:r>
            <a:r>
              <a:rPr lang="zh-CN" altLang="en-US" b="1" dirty="0"/>
              <a:t>盘</a:t>
            </a:r>
          </a:p>
          <a:p>
            <a:pPr lvl="2"/>
            <a:r>
              <a:rPr lang="en-US" altLang="zh-CN" dirty="0"/>
              <a:t>U</a:t>
            </a:r>
            <a:r>
              <a:rPr lang="zh-CN" altLang="en-US" dirty="0"/>
              <a:t>盘或称“闪存盘”，它采用</a:t>
            </a:r>
            <a:r>
              <a:rPr lang="en-US" altLang="zh-CN" dirty="0"/>
              <a:t>Flash</a:t>
            </a:r>
            <a:r>
              <a:rPr lang="zh-CN" altLang="en-US" dirty="0"/>
              <a:t>芯片为存储介质，通过</a:t>
            </a:r>
            <a:r>
              <a:rPr lang="en-US" altLang="zh-CN" dirty="0"/>
              <a:t>USB</a:t>
            </a:r>
            <a:r>
              <a:rPr lang="zh-CN" altLang="en-US" dirty="0"/>
              <a:t>接口与计算机进行数据交换</a:t>
            </a:r>
            <a:r>
              <a:rPr lang="zh-CN" altLang="en-US" dirty="0" smtClean="0"/>
              <a:t>。目前</a:t>
            </a:r>
            <a:r>
              <a:rPr lang="en-US" altLang="zh-CN" dirty="0"/>
              <a:t>U</a:t>
            </a:r>
            <a:r>
              <a:rPr lang="zh-CN" altLang="en-US" dirty="0"/>
              <a:t>盘的接口标准为</a:t>
            </a:r>
            <a:r>
              <a:rPr lang="en-US" altLang="zh-CN" dirty="0"/>
              <a:t>2.0</a:t>
            </a:r>
            <a:r>
              <a:rPr lang="zh-CN" altLang="en-US" dirty="0"/>
              <a:t>和</a:t>
            </a:r>
            <a:r>
              <a:rPr lang="en-US" altLang="zh-CN" dirty="0"/>
              <a:t>3.0</a:t>
            </a:r>
            <a:r>
              <a:rPr lang="zh-CN" altLang="en-US" dirty="0"/>
              <a:t>，容量在几</a:t>
            </a:r>
            <a:r>
              <a:rPr lang="en-US" altLang="zh-CN" dirty="0"/>
              <a:t>GB</a:t>
            </a:r>
            <a:r>
              <a:rPr lang="zh-CN" altLang="en-US" dirty="0"/>
              <a:t>到几十</a:t>
            </a:r>
            <a:r>
              <a:rPr lang="en-US" altLang="zh-CN" dirty="0"/>
              <a:t>GB</a:t>
            </a:r>
            <a:r>
              <a:rPr lang="zh-CN" altLang="en-US" dirty="0"/>
              <a:t>，可重复擦写达</a:t>
            </a:r>
            <a:r>
              <a:rPr lang="en-US" altLang="zh-CN" dirty="0"/>
              <a:t>100</a:t>
            </a:r>
            <a:r>
              <a:rPr lang="zh-CN" altLang="en-US" dirty="0"/>
              <a:t>万次，数据至少可以保存</a:t>
            </a:r>
            <a:r>
              <a:rPr lang="en-US" altLang="zh-CN" dirty="0"/>
              <a:t>10</a:t>
            </a:r>
            <a:r>
              <a:rPr lang="zh-CN" altLang="en-US" dirty="0"/>
              <a:t>年</a:t>
            </a:r>
            <a:r>
              <a:rPr lang="zh-CN" altLang="en-US" dirty="0" smtClean="0"/>
              <a:t>。</a:t>
            </a:r>
            <a:endParaRPr lang="zh-CN" altLang="en-US" dirty="0"/>
          </a:p>
          <a:p>
            <a:pPr lvl="2"/>
            <a:r>
              <a:rPr lang="en-US" altLang="zh-CN" dirty="0" smtClean="0"/>
              <a:t>U</a:t>
            </a:r>
            <a:r>
              <a:rPr lang="zh-CN" altLang="en-US" dirty="0" smtClean="0"/>
              <a:t>盘特点：具有</a:t>
            </a:r>
            <a:r>
              <a:rPr lang="zh-CN" altLang="en-US" dirty="0"/>
              <a:t>抗震、防电磁波、工作温度范围大、存储容量大、造型精巧时尚、携带方便、价格</a:t>
            </a:r>
            <a:r>
              <a:rPr lang="zh-CN" altLang="en-US" dirty="0" smtClean="0"/>
              <a:t>低等。</a:t>
            </a:r>
            <a:endParaRPr lang="zh-CN" altLang="en-US" dirty="0"/>
          </a:p>
          <a:p>
            <a:pPr lvl="1"/>
            <a:r>
              <a:rPr lang="zh-CN" altLang="en-US" b="1" dirty="0" smtClean="0"/>
              <a:t>移动</a:t>
            </a:r>
            <a:r>
              <a:rPr lang="zh-CN" altLang="en-US" b="1" dirty="0"/>
              <a:t>硬盘</a:t>
            </a:r>
          </a:p>
          <a:p>
            <a:pPr lvl="2"/>
            <a:r>
              <a:rPr lang="zh-CN" altLang="en-US" dirty="0"/>
              <a:t>移动硬盘是一种可插拨的外接式硬盘，采用</a:t>
            </a:r>
            <a:r>
              <a:rPr lang="en-US" altLang="zh-CN" dirty="0"/>
              <a:t>USB</a:t>
            </a:r>
            <a:r>
              <a:rPr lang="zh-CN" altLang="en-US" dirty="0"/>
              <a:t>接口或</a:t>
            </a:r>
            <a:r>
              <a:rPr lang="en-US" altLang="zh-CN" dirty="0"/>
              <a:t>IEE1394</a:t>
            </a:r>
            <a:r>
              <a:rPr lang="zh-CN" altLang="en-US" dirty="0" smtClean="0"/>
              <a:t>接口。</a:t>
            </a:r>
            <a:endParaRPr lang="en-US" altLang="zh-CN" dirty="0" smtClean="0"/>
          </a:p>
          <a:p>
            <a:pPr lvl="2"/>
            <a:r>
              <a:rPr lang="zh-CN" altLang="en-US" dirty="0" smtClean="0"/>
              <a:t>移动硬盘特点：</a:t>
            </a:r>
            <a:endParaRPr lang="en-US" altLang="zh-CN" dirty="0" smtClean="0"/>
          </a:p>
          <a:p>
            <a:pPr lvl="3"/>
            <a:r>
              <a:rPr lang="zh-CN" altLang="en-US" dirty="0" smtClean="0"/>
              <a:t>容量</a:t>
            </a:r>
            <a:r>
              <a:rPr lang="zh-CN" altLang="en-US" dirty="0"/>
              <a:t>大</a:t>
            </a:r>
            <a:r>
              <a:rPr lang="zh-CN" altLang="en-US" dirty="0" smtClean="0"/>
              <a:t>：可</a:t>
            </a:r>
            <a:r>
              <a:rPr lang="zh-CN" altLang="en-US" dirty="0"/>
              <a:t>达几百</a:t>
            </a:r>
            <a:r>
              <a:rPr lang="en-US" altLang="zh-CN" dirty="0"/>
              <a:t>GB</a:t>
            </a:r>
            <a:r>
              <a:rPr lang="zh-CN" altLang="en-US" dirty="0"/>
              <a:t>至几</a:t>
            </a:r>
            <a:r>
              <a:rPr lang="en-US" altLang="zh-CN" dirty="0"/>
              <a:t>TB</a:t>
            </a:r>
            <a:r>
              <a:rPr lang="zh-CN" altLang="en-US" dirty="0"/>
              <a:t>。 </a:t>
            </a:r>
          </a:p>
          <a:p>
            <a:pPr lvl="3"/>
            <a:r>
              <a:rPr lang="zh-CN" altLang="en-US" dirty="0"/>
              <a:t>传输速度高</a:t>
            </a:r>
            <a:r>
              <a:rPr lang="zh-CN" altLang="en-US" dirty="0" smtClean="0"/>
              <a:t>：通常</a:t>
            </a:r>
            <a:r>
              <a:rPr lang="zh-CN" altLang="en-US" dirty="0"/>
              <a:t>采用</a:t>
            </a:r>
            <a:r>
              <a:rPr lang="en-US" altLang="zh-CN" dirty="0"/>
              <a:t>USB </a:t>
            </a:r>
            <a:r>
              <a:rPr lang="en-US" altLang="zh-CN" dirty="0" smtClean="0"/>
              <a:t>2.0</a:t>
            </a:r>
            <a:r>
              <a:rPr lang="zh-CN" altLang="en-US" dirty="0" smtClean="0"/>
              <a:t>等接口</a:t>
            </a:r>
            <a:r>
              <a:rPr lang="zh-CN" altLang="en-US" dirty="0"/>
              <a:t>，以提供较高数据传输速度。</a:t>
            </a:r>
          </a:p>
          <a:p>
            <a:pPr lvl="3"/>
            <a:r>
              <a:rPr lang="zh-CN" altLang="en-US" dirty="0"/>
              <a:t>使用方便</a:t>
            </a:r>
            <a:r>
              <a:rPr lang="zh-CN" altLang="en-US" dirty="0" smtClean="0"/>
              <a:t>：可</a:t>
            </a:r>
            <a:r>
              <a:rPr lang="zh-CN" altLang="en-US" dirty="0"/>
              <a:t>直接在</a:t>
            </a:r>
            <a:r>
              <a:rPr lang="en-US" altLang="zh-CN" dirty="0"/>
              <a:t>PC</a:t>
            </a:r>
            <a:r>
              <a:rPr lang="zh-CN" altLang="en-US" dirty="0"/>
              <a:t>机的</a:t>
            </a:r>
            <a:r>
              <a:rPr lang="en-US" altLang="zh-CN" dirty="0"/>
              <a:t>USB</a:t>
            </a:r>
            <a:r>
              <a:rPr lang="zh-CN" altLang="en-US" dirty="0"/>
              <a:t>接口上使用，具有“即插即用”特性。</a:t>
            </a:r>
          </a:p>
          <a:p>
            <a:pPr lvl="3"/>
            <a:r>
              <a:rPr lang="zh-CN" altLang="en-US" dirty="0"/>
              <a:t>可靠性提升：移动</a:t>
            </a:r>
            <a:r>
              <a:rPr lang="zh-CN" altLang="en-US" dirty="0" smtClean="0"/>
              <a:t>硬盘坚固耐用</a:t>
            </a:r>
            <a:r>
              <a:rPr lang="zh-CN" altLang="en-US" dirty="0"/>
              <a:t>，具有更好的</a:t>
            </a:r>
            <a:r>
              <a:rPr lang="zh-CN" altLang="en-US" dirty="0" smtClean="0"/>
              <a:t>可靠性。</a:t>
            </a:r>
            <a:endParaRPr lang="zh-CN" altLang="en-US" dirty="0"/>
          </a:p>
          <a:p>
            <a:pPr lvl="1"/>
            <a:endParaRPr lang="zh-CN" altLang="en-US" dirty="0"/>
          </a:p>
        </p:txBody>
      </p:sp>
      <p:sp>
        <p:nvSpPr>
          <p:cNvPr id="3" name="标题 2"/>
          <p:cNvSpPr>
            <a:spLocks noGrp="1"/>
          </p:cNvSpPr>
          <p:nvPr>
            <p:ph type="title"/>
          </p:nvPr>
        </p:nvSpPr>
        <p:spPr/>
        <p:txBody>
          <a:bodyPr/>
          <a:lstStyle/>
          <a:p>
            <a:r>
              <a:rPr lang="en-US" altLang="zh-CN" b="1" dirty="0"/>
              <a:t>3.3  </a:t>
            </a:r>
            <a:r>
              <a:rPr lang="zh-CN" altLang="zh-CN" b="1" dirty="0"/>
              <a:t>外部存储器</a:t>
            </a:r>
            <a:endParaRPr lang="zh-CN" altLang="en-US" dirty="0"/>
          </a:p>
        </p:txBody>
      </p:sp>
    </p:spTree>
    <p:extLst>
      <p:ext uri="{BB962C8B-B14F-4D97-AF65-F5344CB8AC3E}">
        <p14:creationId xmlns:p14="http://schemas.microsoft.com/office/powerpoint/2010/main" val="10013257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3.4.1  </a:t>
            </a:r>
            <a:r>
              <a:rPr lang="zh-CN" altLang="zh-CN" b="1" dirty="0"/>
              <a:t>输入设备</a:t>
            </a:r>
          </a:p>
          <a:p>
            <a:pPr lvl="1"/>
            <a:r>
              <a:rPr lang="zh-CN" altLang="zh-CN" dirty="0"/>
              <a:t>把外部数据送到计算机中所用到的设备</a:t>
            </a:r>
            <a:r>
              <a:rPr lang="zh-CN" altLang="zh-CN" dirty="0" smtClean="0"/>
              <a:t>称为</a:t>
            </a:r>
            <a:r>
              <a:rPr lang="zh-CN" altLang="zh-CN" dirty="0"/>
              <a:t>输入设备</a:t>
            </a:r>
            <a:r>
              <a:rPr lang="zh-CN" altLang="zh-CN" dirty="0" smtClean="0"/>
              <a:t>。</a:t>
            </a:r>
            <a:endParaRPr lang="en-US" altLang="zh-CN" dirty="0" smtClean="0"/>
          </a:p>
          <a:p>
            <a:pPr lvl="1"/>
            <a:r>
              <a:rPr lang="en-US" altLang="zh-CN" b="1" dirty="0"/>
              <a:t>1</a:t>
            </a:r>
            <a:r>
              <a:rPr lang="zh-CN" altLang="zh-CN" b="1" dirty="0"/>
              <a:t>．键盘</a:t>
            </a:r>
            <a:endParaRPr lang="zh-CN" altLang="zh-CN" dirty="0"/>
          </a:p>
          <a:p>
            <a:pPr lvl="2"/>
            <a:r>
              <a:rPr lang="zh-CN" altLang="zh-CN" dirty="0"/>
              <a:t>键盘是计算机的标准输入设备，由按键、键盘架、编码器、键盘接口及相应控制程序等几个部分组成。键盘通常有几十上百个键，每个键就是一个开关。</a:t>
            </a:r>
          </a:p>
          <a:p>
            <a:pPr lvl="2"/>
            <a:r>
              <a:rPr lang="zh-CN" altLang="zh-CN" dirty="0" smtClean="0"/>
              <a:t>键盘</a:t>
            </a:r>
            <a:r>
              <a:rPr lang="zh-CN" altLang="zh-CN" dirty="0"/>
              <a:t>工作</a:t>
            </a:r>
            <a:r>
              <a:rPr lang="zh-CN" altLang="zh-CN" dirty="0" smtClean="0"/>
              <a:t>原理</a:t>
            </a:r>
            <a:r>
              <a:rPr lang="zh-CN" altLang="en-US" dirty="0" smtClean="0"/>
              <a:t>：以</a:t>
            </a:r>
            <a:r>
              <a:rPr lang="zh-CN" altLang="zh-CN" dirty="0" smtClean="0"/>
              <a:t>扫描</a:t>
            </a:r>
            <a:r>
              <a:rPr lang="zh-CN" altLang="zh-CN" dirty="0"/>
              <a:t>方式确认</a:t>
            </a:r>
            <a:r>
              <a:rPr lang="zh-CN" altLang="zh-CN" dirty="0" smtClean="0"/>
              <a:t>键盘</a:t>
            </a:r>
            <a:r>
              <a:rPr lang="zh-CN" altLang="en-US" dirty="0" smtClean="0"/>
              <a:t>是否</a:t>
            </a:r>
            <a:r>
              <a:rPr lang="zh-CN" altLang="zh-CN" dirty="0" smtClean="0"/>
              <a:t>被</a:t>
            </a:r>
            <a:r>
              <a:rPr lang="zh-CN" altLang="zh-CN" dirty="0"/>
              <a:t>按下，再由串行数据传送方式</a:t>
            </a:r>
            <a:r>
              <a:rPr lang="zh-CN" altLang="zh-CN" dirty="0" smtClean="0"/>
              <a:t>把</a:t>
            </a:r>
            <a:r>
              <a:rPr lang="zh-CN" altLang="en-US" dirty="0" smtClean="0"/>
              <a:t>被</a:t>
            </a:r>
            <a:r>
              <a:rPr lang="zh-CN" altLang="zh-CN" dirty="0" smtClean="0"/>
              <a:t>按键</a:t>
            </a:r>
            <a:r>
              <a:rPr lang="zh-CN" altLang="en-US" dirty="0" smtClean="0"/>
              <a:t>键</a:t>
            </a:r>
            <a:r>
              <a:rPr lang="zh-CN" altLang="zh-CN" dirty="0" smtClean="0"/>
              <a:t>码</a:t>
            </a:r>
            <a:r>
              <a:rPr lang="zh-CN" altLang="en-US" dirty="0" smtClean="0"/>
              <a:t>传</a:t>
            </a:r>
            <a:r>
              <a:rPr lang="zh-CN" altLang="zh-CN" dirty="0" smtClean="0"/>
              <a:t>给</a:t>
            </a:r>
            <a:r>
              <a:rPr lang="zh-CN" altLang="zh-CN" dirty="0"/>
              <a:t>主机</a:t>
            </a:r>
            <a:r>
              <a:rPr lang="zh-CN" altLang="zh-CN" dirty="0" smtClean="0"/>
              <a:t>，再</a:t>
            </a:r>
            <a:r>
              <a:rPr lang="zh-CN" altLang="zh-CN" dirty="0"/>
              <a:t>由</a:t>
            </a:r>
            <a:r>
              <a:rPr lang="en-US" altLang="zh-CN" dirty="0"/>
              <a:t>BIOS</a:t>
            </a:r>
            <a:r>
              <a:rPr lang="zh-CN" altLang="zh-CN" dirty="0"/>
              <a:t>程序将其转换成对应的</a:t>
            </a:r>
            <a:r>
              <a:rPr lang="en-US" altLang="zh-CN" dirty="0"/>
              <a:t>ASC</a:t>
            </a:r>
            <a:r>
              <a:rPr lang="zh-CN" altLang="zh-CN" dirty="0"/>
              <a:t>Ⅱ码</a:t>
            </a:r>
            <a:r>
              <a:rPr lang="zh-CN" altLang="zh-CN" dirty="0" smtClean="0"/>
              <a:t>。</a:t>
            </a:r>
            <a:endParaRPr lang="en-US" altLang="zh-CN" dirty="0" smtClean="0"/>
          </a:p>
          <a:p>
            <a:pPr lvl="2"/>
            <a:r>
              <a:rPr lang="zh-CN" altLang="zh-CN" dirty="0"/>
              <a:t>键盘有多种</a:t>
            </a:r>
            <a:r>
              <a:rPr lang="zh-CN" altLang="zh-CN" dirty="0" smtClean="0"/>
              <a:t>类型</a:t>
            </a:r>
            <a:r>
              <a:rPr lang="zh-CN" altLang="en-US" dirty="0" smtClean="0"/>
              <a:t>：</a:t>
            </a:r>
            <a:endParaRPr lang="en-US" altLang="zh-CN" dirty="0"/>
          </a:p>
          <a:p>
            <a:pPr lvl="3"/>
            <a:r>
              <a:rPr lang="zh-CN" altLang="zh-CN" dirty="0"/>
              <a:t>按接口可分为</a:t>
            </a:r>
            <a:r>
              <a:rPr lang="en-US" altLang="zh-CN" dirty="0"/>
              <a:t>AT</a:t>
            </a:r>
            <a:r>
              <a:rPr lang="zh-CN" altLang="zh-CN" dirty="0"/>
              <a:t>接口、</a:t>
            </a:r>
            <a:r>
              <a:rPr lang="en-US" altLang="zh-CN" dirty="0"/>
              <a:t>PS/2</a:t>
            </a:r>
            <a:r>
              <a:rPr lang="zh-CN" altLang="zh-CN" dirty="0"/>
              <a:t>接口、</a:t>
            </a:r>
            <a:r>
              <a:rPr lang="en-US" altLang="zh-CN" dirty="0"/>
              <a:t>USB</a:t>
            </a:r>
            <a:r>
              <a:rPr lang="zh-CN" altLang="zh-CN" dirty="0"/>
              <a:t>接口和无线键盘等；</a:t>
            </a:r>
            <a:endParaRPr lang="en-US" altLang="zh-CN" dirty="0"/>
          </a:p>
          <a:p>
            <a:pPr lvl="3"/>
            <a:r>
              <a:rPr lang="zh-CN" altLang="zh-CN" dirty="0"/>
              <a:t>按键的数目又可分为</a:t>
            </a:r>
            <a:r>
              <a:rPr lang="en-US" altLang="zh-CN" dirty="0"/>
              <a:t>88</a:t>
            </a:r>
            <a:r>
              <a:rPr lang="zh-CN" altLang="zh-CN" dirty="0"/>
              <a:t>键</a:t>
            </a:r>
            <a:r>
              <a:rPr lang="en-US" altLang="zh-CN" dirty="0"/>
              <a:t>(</a:t>
            </a:r>
            <a:r>
              <a:rPr lang="zh-CN" altLang="zh-CN" dirty="0"/>
              <a:t>笔记本</a:t>
            </a:r>
            <a:r>
              <a:rPr lang="en-US" altLang="zh-CN" dirty="0"/>
              <a:t>)</a:t>
            </a:r>
            <a:r>
              <a:rPr lang="zh-CN" altLang="zh-CN" dirty="0"/>
              <a:t>、</a:t>
            </a:r>
            <a:r>
              <a:rPr lang="en-US" altLang="zh-CN" dirty="0"/>
              <a:t>104</a:t>
            </a:r>
            <a:r>
              <a:rPr lang="zh-CN" altLang="zh-CN" dirty="0"/>
              <a:t>键等键盘</a:t>
            </a:r>
            <a:r>
              <a:rPr lang="en-US" altLang="zh-CN" dirty="0"/>
              <a:t>(PC</a:t>
            </a:r>
            <a:r>
              <a:rPr lang="zh-CN" altLang="zh-CN" dirty="0"/>
              <a:t>机</a:t>
            </a:r>
            <a:r>
              <a:rPr lang="en-US" altLang="zh-CN" dirty="0"/>
              <a:t>)</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30094796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a:t>2</a:t>
            </a:r>
            <a:r>
              <a:rPr lang="zh-CN" altLang="zh-CN" b="1" dirty="0"/>
              <a:t>．鼠标</a:t>
            </a:r>
            <a:endParaRPr lang="zh-CN" altLang="zh-CN" dirty="0"/>
          </a:p>
          <a:p>
            <a:pPr marL="627063" lvl="2" indent="0">
              <a:buNone/>
            </a:pPr>
            <a:r>
              <a:rPr lang="en-US" altLang="zh-CN" dirty="0" smtClean="0"/>
              <a:t>          </a:t>
            </a:r>
            <a:r>
              <a:rPr lang="zh-CN" altLang="zh-CN" dirty="0" smtClean="0"/>
              <a:t>鼠标</a:t>
            </a:r>
            <a:r>
              <a:rPr lang="zh-CN" altLang="zh-CN" dirty="0"/>
              <a:t>是图形化界面环境下用于屏幕坐标定位的手持式</a:t>
            </a:r>
            <a:r>
              <a:rPr lang="zh-CN" altLang="zh-CN" dirty="0" smtClean="0"/>
              <a:t>输入设备。</a:t>
            </a:r>
            <a:endParaRPr lang="en-US" altLang="zh-CN" dirty="0" smtClean="0"/>
          </a:p>
          <a:p>
            <a:pPr lvl="2"/>
            <a:r>
              <a:rPr lang="zh-CN" altLang="zh-CN" b="1" dirty="0" smtClean="0"/>
              <a:t>工作原理：</a:t>
            </a:r>
            <a:r>
              <a:rPr lang="zh-CN" altLang="zh-CN" dirty="0"/>
              <a:t>当移动鼠标时，它把移动距离及方向的信息变成脉冲信号送入计算机，计算机再将脉冲信号转变为光标的坐标数据，从而达到指示位置的目的。</a:t>
            </a:r>
          </a:p>
          <a:p>
            <a:pPr lvl="2"/>
            <a:r>
              <a:rPr lang="zh-CN" altLang="zh-CN" b="1" dirty="0" smtClean="0"/>
              <a:t>鼠标</a:t>
            </a:r>
            <a:r>
              <a:rPr lang="zh-CN" altLang="en-US" b="1" dirty="0" smtClean="0"/>
              <a:t>分类：</a:t>
            </a:r>
            <a:endParaRPr lang="en-US" altLang="zh-CN" b="1" dirty="0" smtClean="0"/>
          </a:p>
          <a:p>
            <a:pPr lvl="3"/>
            <a:r>
              <a:rPr lang="zh-CN" altLang="zh-CN" dirty="0" smtClean="0"/>
              <a:t>按键</a:t>
            </a:r>
            <a:r>
              <a:rPr lang="zh-CN" altLang="zh-CN" dirty="0"/>
              <a:t>数可以分为双键鼠标、三键鼠标等</a:t>
            </a:r>
            <a:r>
              <a:rPr lang="zh-CN" altLang="zh-CN" dirty="0" smtClean="0"/>
              <a:t>；</a:t>
            </a:r>
            <a:endParaRPr lang="en-US" altLang="zh-CN" dirty="0" smtClean="0"/>
          </a:p>
          <a:p>
            <a:pPr lvl="3"/>
            <a:r>
              <a:rPr lang="zh-CN" altLang="zh-CN" dirty="0" smtClean="0"/>
              <a:t>按</a:t>
            </a:r>
            <a:r>
              <a:rPr lang="zh-CN" altLang="zh-CN" dirty="0"/>
              <a:t>其接口类型则可分为标准串行口、</a:t>
            </a:r>
            <a:r>
              <a:rPr lang="en-US" altLang="zh-CN" dirty="0"/>
              <a:t>PS/2</a:t>
            </a:r>
            <a:r>
              <a:rPr lang="zh-CN" altLang="zh-CN" dirty="0"/>
              <a:t>接口、</a:t>
            </a:r>
            <a:r>
              <a:rPr lang="en-US" altLang="zh-CN" dirty="0"/>
              <a:t>USB</a:t>
            </a:r>
            <a:r>
              <a:rPr lang="zh-CN" altLang="zh-CN" dirty="0"/>
              <a:t>接口等</a:t>
            </a:r>
            <a:r>
              <a:rPr lang="zh-CN" altLang="zh-CN" dirty="0" smtClean="0"/>
              <a:t>；</a:t>
            </a:r>
            <a:endParaRPr lang="en-US" altLang="zh-CN" dirty="0" smtClean="0"/>
          </a:p>
          <a:p>
            <a:pPr lvl="3"/>
            <a:r>
              <a:rPr lang="zh-CN" altLang="zh-CN" dirty="0" smtClean="0"/>
              <a:t>按</a:t>
            </a:r>
            <a:r>
              <a:rPr lang="zh-CN" altLang="zh-CN" dirty="0"/>
              <a:t>内部构造可以分为机械式鼠标、光电式鼠标、轨迹球鼠标、无线式鼠标等</a:t>
            </a:r>
            <a:r>
              <a:rPr lang="zh-CN" altLang="zh-CN" dirty="0" smtClean="0"/>
              <a:t>。</a:t>
            </a:r>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4257124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3</a:t>
            </a:r>
            <a:r>
              <a:rPr lang="zh-CN" altLang="en-US" b="1" dirty="0"/>
              <a:t>．扫描仪</a:t>
            </a:r>
          </a:p>
          <a:p>
            <a:pPr lvl="2"/>
            <a:r>
              <a:rPr lang="zh-CN" altLang="en-US" dirty="0" smtClean="0"/>
              <a:t>扫描仪</a:t>
            </a:r>
            <a:r>
              <a:rPr lang="zh-CN" altLang="en-US" dirty="0"/>
              <a:t>是一种捕获图像像素参数</a:t>
            </a:r>
            <a:r>
              <a:rPr lang="en-US" altLang="zh-CN" dirty="0"/>
              <a:t>(</a:t>
            </a:r>
            <a:r>
              <a:rPr lang="zh-CN" altLang="en-US" dirty="0"/>
              <a:t>颜色、坐标</a:t>
            </a:r>
            <a:r>
              <a:rPr lang="en-US" altLang="zh-CN" dirty="0"/>
              <a:t>)</a:t>
            </a:r>
            <a:r>
              <a:rPr lang="zh-CN" altLang="en-US" dirty="0"/>
              <a:t>的装置，能将图像转换为计算机可以处理的</a:t>
            </a:r>
            <a:r>
              <a:rPr lang="zh-CN" altLang="en-US" dirty="0" smtClean="0"/>
              <a:t>数字格式的设备。</a:t>
            </a:r>
            <a:endParaRPr lang="zh-CN" altLang="en-US" dirty="0"/>
          </a:p>
          <a:p>
            <a:pPr lvl="2"/>
            <a:r>
              <a:rPr lang="zh-CN" altLang="en-US" b="1" dirty="0" smtClean="0"/>
              <a:t>基本原理：</a:t>
            </a:r>
            <a:r>
              <a:rPr lang="zh-CN" altLang="en-US" dirty="0" smtClean="0"/>
              <a:t>是</a:t>
            </a:r>
            <a:r>
              <a:rPr lang="zh-CN" altLang="en-US" dirty="0"/>
              <a:t>通过传动装置驱动扫描组件，将各类文档、相片、幻灯片、底片等稿件经过逐行扫描的光、电转换，最终形成计算机能识别的数字信号，再由扫描软件将这些数据重新组成数字化的图像文件，供计算机存储、显示、修改和转换等</a:t>
            </a:r>
            <a:r>
              <a:rPr lang="zh-CN" altLang="en-US" dirty="0" smtClean="0"/>
              <a:t>。</a:t>
            </a:r>
            <a:endParaRPr lang="en-US" altLang="zh-CN" dirty="0" smtClean="0"/>
          </a:p>
          <a:p>
            <a:pPr lvl="2"/>
            <a:r>
              <a:rPr lang="zh-CN" altLang="en-US" b="1" dirty="0" smtClean="0"/>
              <a:t>扫描仪分类：</a:t>
            </a:r>
            <a:endParaRPr lang="en-US" altLang="zh-CN" b="1" dirty="0" smtClean="0"/>
          </a:p>
          <a:p>
            <a:pPr lvl="3"/>
            <a:r>
              <a:rPr lang="zh-CN" altLang="en-US" dirty="0" smtClean="0"/>
              <a:t>平板式和滚桶式</a:t>
            </a:r>
            <a:endParaRPr lang="en-US" altLang="zh-CN" dirty="0" smtClean="0"/>
          </a:p>
          <a:p>
            <a:pPr lvl="3"/>
            <a:r>
              <a:rPr lang="zh-CN" altLang="en-US" dirty="0" smtClean="0"/>
              <a:t>大幅面和小幅面</a:t>
            </a:r>
            <a:endParaRPr lang="en-US" altLang="zh-CN" dirty="0" smtClean="0"/>
          </a:p>
          <a:p>
            <a:pPr lvl="3"/>
            <a:r>
              <a:rPr lang="zh-CN" altLang="en-US" dirty="0" smtClean="0"/>
              <a:t>彩色和单色</a:t>
            </a:r>
            <a:endParaRPr lang="en-US" altLang="zh-CN" dirty="0" smtClean="0"/>
          </a:p>
          <a:p>
            <a:pPr lvl="2"/>
            <a:endParaRPr lang="zh-CN" altLang="en-US" dirty="0"/>
          </a:p>
          <a:p>
            <a:endParaRPr lang="zh-CN" altLang="en-US"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39123954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3.4.2  </a:t>
            </a:r>
            <a:r>
              <a:rPr lang="zh-CN" altLang="zh-CN" b="1" dirty="0"/>
              <a:t>输出设备</a:t>
            </a:r>
          </a:p>
          <a:p>
            <a:pPr lvl="1"/>
            <a:r>
              <a:rPr lang="en-US" altLang="zh-CN" b="1" dirty="0"/>
              <a:t>1</a:t>
            </a:r>
            <a:r>
              <a:rPr lang="zh-CN" altLang="zh-CN" b="1" dirty="0"/>
              <a:t>．显示器</a:t>
            </a:r>
            <a:endParaRPr lang="zh-CN" altLang="zh-CN" dirty="0"/>
          </a:p>
          <a:p>
            <a:pPr lvl="2"/>
            <a:r>
              <a:rPr lang="zh-CN" altLang="zh-CN" dirty="0"/>
              <a:t>显示器是计算机系统中的标准输出设备</a:t>
            </a:r>
            <a:r>
              <a:rPr lang="zh-CN" altLang="zh-CN" dirty="0" smtClean="0"/>
              <a:t>。是软</a:t>
            </a:r>
            <a:r>
              <a:rPr lang="zh-CN" altLang="zh-CN" dirty="0"/>
              <a:t>输出设备</a:t>
            </a:r>
            <a:r>
              <a:rPr lang="zh-CN" altLang="zh-CN" dirty="0" smtClean="0"/>
              <a:t>。</a:t>
            </a:r>
            <a:endParaRPr lang="en-US" altLang="zh-CN" dirty="0" smtClean="0"/>
          </a:p>
          <a:p>
            <a:pPr lvl="2"/>
            <a:r>
              <a:rPr lang="zh-CN" altLang="en-US" dirty="0" smtClean="0"/>
              <a:t>显示类型：</a:t>
            </a:r>
            <a:endParaRPr lang="en-US" altLang="zh-CN" dirty="0" smtClean="0"/>
          </a:p>
          <a:p>
            <a:pPr lvl="3"/>
            <a:r>
              <a:rPr lang="en-US" altLang="zh-CN" dirty="0" smtClean="0"/>
              <a:t>CRT(Cathode </a:t>
            </a:r>
            <a:r>
              <a:rPr lang="en-US" altLang="zh-CN" dirty="0"/>
              <a:t>Ray Tube)</a:t>
            </a:r>
            <a:r>
              <a:rPr lang="zh-CN" altLang="zh-CN" dirty="0" smtClean="0"/>
              <a:t>显示器</a:t>
            </a:r>
            <a:endParaRPr lang="en-US" altLang="zh-CN" dirty="0" smtClean="0"/>
          </a:p>
          <a:p>
            <a:pPr lvl="3"/>
            <a:r>
              <a:rPr lang="en-US" altLang="zh-CN" dirty="0" smtClean="0"/>
              <a:t>LCD(Liquid </a:t>
            </a:r>
            <a:r>
              <a:rPr lang="en-US" altLang="zh-CN" dirty="0"/>
              <a:t>Crystal Display)</a:t>
            </a:r>
            <a:r>
              <a:rPr lang="zh-CN" altLang="zh-CN" dirty="0" smtClean="0"/>
              <a:t>显示器</a:t>
            </a:r>
            <a:r>
              <a:rPr lang="zh-CN" altLang="en-US" dirty="0" smtClean="0"/>
              <a:t>；</a:t>
            </a:r>
            <a:endParaRPr lang="en-US" altLang="zh-CN" dirty="0" smtClean="0"/>
          </a:p>
          <a:p>
            <a:pPr lvl="3"/>
            <a:r>
              <a:rPr lang="en-US" altLang="zh-CN" dirty="0" smtClean="0"/>
              <a:t>LED </a:t>
            </a:r>
            <a:r>
              <a:rPr lang="en-US" altLang="zh-CN" dirty="0"/>
              <a:t>(Light Emitting Diode)</a:t>
            </a:r>
            <a:r>
              <a:rPr lang="zh-CN" altLang="zh-CN" dirty="0" smtClean="0"/>
              <a:t>显示器</a:t>
            </a:r>
            <a:r>
              <a:rPr lang="zh-CN" altLang="en-US" dirty="0" smtClean="0"/>
              <a:t>；</a:t>
            </a:r>
            <a:endParaRPr lang="en-US" altLang="zh-CN" dirty="0" smtClean="0"/>
          </a:p>
          <a:p>
            <a:pPr lvl="3"/>
            <a:r>
              <a:rPr lang="en-US" altLang="zh-CN" dirty="0" smtClean="0"/>
              <a:t>PDP(Plasma </a:t>
            </a:r>
            <a:r>
              <a:rPr lang="en-US" altLang="zh-CN" dirty="0"/>
              <a:t>Display Panel)</a:t>
            </a:r>
            <a:r>
              <a:rPr lang="zh-CN" altLang="zh-CN" dirty="0" smtClean="0"/>
              <a:t>显示器。</a:t>
            </a:r>
            <a:endParaRPr lang="en-US" altLang="zh-CN" dirty="0" smtClean="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4527660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zh-CN" altLang="zh-CN" b="1" dirty="0"/>
              <a:t>显示器的主要</a:t>
            </a:r>
            <a:r>
              <a:rPr lang="zh-CN" altLang="zh-CN" b="1" dirty="0" smtClean="0"/>
              <a:t>技术</a:t>
            </a:r>
            <a:r>
              <a:rPr lang="zh-CN" altLang="en-US" b="1" dirty="0" smtClean="0"/>
              <a:t>指标</a:t>
            </a:r>
            <a:r>
              <a:rPr lang="zh-CN" altLang="zh-CN" b="1" dirty="0" smtClean="0"/>
              <a:t>：</a:t>
            </a:r>
            <a:endParaRPr lang="zh-CN" altLang="zh-CN" b="1" dirty="0"/>
          </a:p>
          <a:p>
            <a:pPr lvl="2"/>
            <a:r>
              <a:rPr lang="zh-CN" altLang="zh-CN" b="1" dirty="0"/>
              <a:t>屏幕尺寸</a:t>
            </a:r>
            <a:r>
              <a:rPr lang="en-US" altLang="zh-CN" b="1" dirty="0"/>
              <a:t>(Size)</a:t>
            </a:r>
            <a:r>
              <a:rPr lang="zh-CN" altLang="zh-CN" b="1" dirty="0"/>
              <a:t>：</a:t>
            </a:r>
            <a:r>
              <a:rPr lang="zh-CN" altLang="zh-CN" dirty="0"/>
              <a:t>矩形屏幕的对角线长度，以英寸</a:t>
            </a:r>
            <a:r>
              <a:rPr lang="en-US" altLang="zh-CN" dirty="0"/>
              <a:t>(in)</a:t>
            </a:r>
            <a:r>
              <a:rPr lang="zh-CN" altLang="zh-CN" dirty="0"/>
              <a:t>为</a:t>
            </a:r>
            <a:r>
              <a:rPr lang="zh-CN" altLang="zh-CN" dirty="0" smtClean="0"/>
              <a:t>单位</a:t>
            </a:r>
            <a:r>
              <a:rPr lang="zh-CN" altLang="en-US" dirty="0" smtClean="0"/>
              <a:t>。</a:t>
            </a:r>
            <a:endParaRPr lang="zh-CN" altLang="zh-CN" dirty="0"/>
          </a:p>
          <a:p>
            <a:pPr lvl="2"/>
            <a:r>
              <a:rPr lang="zh-CN" altLang="zh-CN" b="1" dirty="0"/>
              <a:t>点距</a:t>
            </a:r>
            <a:r>
              <a:rPr lang="en-US" altLang="zh-CN" b="1" dirty="0"/>
              <a:t>(Dot Pitch)</a:t>
            </a:r>
            <a:r>
              <a:rPr lang="zh-CN" altLang="zh-CN" b="1" dirty="0"/>
              <a:t>：</a:t>
            </a:r>
            <a:r>
              <a:rPr lang="zh-CN" altLang="zh-CN" dirty="0"/>
              <a:t>屏幕上荧光点间的距离，点距</a:t>
            </a:r>
            <a:r>
              <a:rPr lang="zh-CN" altLang="zh-CN" dirty="0" smtClean="0"/>
              <a:t>越小越好</a:t>
            </a:r>
            <a:r>
              <a:rPr lang="zh-CN" altLang="en-US" dirty="0" smtClean="0"/>
              <a:t>。</a:t>
            </a:r>
            <a:endParaRPr lang="zh-CN" altLang="zh-CN" dirty="0"/>
          </a:p>
          <a:p>
            <a:pPr lvl="2"/>
            <a:r>
              <a:rPr lang="zh-CN" altLang="zh-CN" b="1" dirty="0"/>
              <a:t>显示分辨率</a:t>
            </a:r>
            <a:r>
              <a:rPr lang="en-US" altLang="zh-CN" b="1" dirty="0"/>
              <a:t>(Resolution)</a:t>
            </a:r>
            <a:r>
              <a:rPr lang="zh-CN" altLang="zh-CN" b="1" dirty="0"/>
              <a:t>：</a:t>
            </a:r>
            <a:r>
              <a:rPr lang="zh-CN" altLang="zh-CN" dirty="0"/>
              <a:t>显示分辨率指屏幕像素的点阵</a:t>
            </a:r>
            <a:r>
              <a:rPr lang="zh-CN" altLang="zh-CN" dirty="0" smtClean="0"/>
              <a:t>。</a:t>
            </a:r>
            <a:r>
              <a:rPr lang="zh-CN" altLang="zh-CN" b="1" dirty="0" smtClean="0"/>
              <a:t>刷新频率</a:t>
            </a:r>
            <a:r>
              <a:rPr lang="en-US" altLang="zh-CN" b="1" dirty="0"/>
              <a:t>(Refresh Rate)</a:t>
            </a:r>
            <a:r>
              <a:rPr lang="zh-CN" altLang="zh-CN" b="1" dirty="0"/>
              <a:t>：</a:t>
            </a:r>
            <a:r>
              <a:rPr lang="zh-CN" altLang="zh-CN" dirty="0"/>
              <a:t>每分钟内屏幕画面更新的次数称为刷新频率。刷新频率越高，画面闪烁越小</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1700685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2</a:t>
            </a:r>
            <a:r>
              <a:rPr lang="zh-CN" altLang="zh-CN" b="1" dirty="0"/>
              <a:t>．打印机</a:t>
            </a:r>
            <a:endParaRPr lang="zh-CN" altLang="zh-CN" dirty="0"/>
          </a:p>
          <a:p>
            <a:pPr marL="301943" lvl="1" indent="0">
              <a:buNone/>
            </a:pPr>
            <a:r>
              <a:rPr lang="en-US" altLang="zh-CN" dirty="0" smtClean="0"/>
              <a:t>         </a:t>
            </a:r>
            <a:r>
              <a:rPr lang="zh-CN" altLang="zh-CN" dirty="0" smtClean="0"/>
              <a:t>打印机</a:t>
            </a:r>
            <a:r>
              <a:rPr lang="zh-CN" altLang="zh-CN" dirty="0"/>
              <a:t>是一种能将输出结果打印在纸张上的输出设备，是一种硬输出设备</a:t>
            </a:r>
            <a:r>
              <a:rPr lang="zh-CN" altLang="zh-CN" dirty="0" smtClean="0"/>
              <a:t>。</a:t>
            </a:r>
            <a:endParaRPr lang="en-US" altLang="zh-CN" dirty="0" smtClean="0"/>
          </a:p>
          <a:p>
            <a:pPr lvl="1"/>
            <a:r>
              <a:rPr lang="zh-CN" altLang="zh-CN" b="1" dirty="0" smtClean="0"/>
              <a:t>打印机</a:t>
            </a:r>
            <a:r>
              <a:rPr lang="zh-CN" altLang="zh-CN" b="1" dirty="0"/>
              <a:t>的</a:t>
            </a:r>
            <a:r>
              <a:rPr lang="zh-CN" altLang="zh-CN" b="1" dirty="0" smtClean="0"/>
              <a:t>种类</a:t>
            </a:r>
            <a:r>
              <a:rPr lang="zh-CN" altLang="en-US" b="1" dirty="0" smtClean="0"/>
              <a:t>：</a:t>
            </a:r>
            <a:endParaRPr lang="en-US" altLang="zh-CN" b="1" dirty="0" smtClean="0"/>
          </a:p>
          <a:p>
            <a:pPr lvl="2"/>
            <a:r>
              <a:rPr lang="zh-CN" altLang="zh-CN" dirty="0" smtClean="0"/>
              <a:t>按</a:t>
            </a:r>
            <a:r>
              <a:rPr lang="zh-CN" altLang="zh-CN" dirty="0"/>
              <a:t>打印颜色有单色、彩色之分</a:t>
            </a:r>
            <a:r>
              <a:rPr lang="zh-CN" altLang="zh-CN" dirty="0" smtClean="0"/>
              <a:t>；</a:t>
            </a:r>
            <a:endParaRPr lang="en-US" altLang="zh-CN" dirty="0" smtClean="0"/>
          </a:p>
          <a:p>
            <a:pPr lvl="2"/>
            <a:r>
              <a:rPr lang="zh-CN" altLang="zh-CN" dirty="0" smtClean="0"/>
              <a:t>按</a:t>
            </a:r>
            <a:r>
              <a:rPr lang="zh-CN" altLang="zh-CN" dirty="0"/>
              <a:t>工作方式分为击打式打印机和非击打式打印机</a:t>
            </a:r>
            <a:r>
              <a:rPr lang="zh-CN" altLang="zh-CN" dirty="0" smtClean="0"/>
              <a:t>；</a:t>
            </a:r>
            <a:endParaRPr lang="en-US" altLang="zh-CN" dirty="0" smtClean="0"/>
          </a:p>
          <a:p>
            <a:pPr lvl="1"/>
            <a:r>
              <a:rPr lang="zh-CN" altLang="zh-CN" b="1" dirty="0"/>
              <a:t>打印机的主要技术</a:t>
            </a:r>
            <a:r>
              <a:rPr lang="zh-CN" altLang="zh-CN" b="1" dirty="0" smtClean="0"/>
              <a:t>指标：</a:t>
            </a:r>
            <a:endParaRPr lang="zh-CN" altLang="zh-CN" b="1" dirty="0"/>
          </a:p>
          <a:p>
            <a:pPr lvl="2"/>
            <a:r>
              <a:rPr lang="zh-CN" altLang="zh-CN" b="1" dirty="0"/>
              <a:t>打印速度</a:t>
            </a:r>
            <a:r>
              <a:rPr lang="zh-CN" altLang="zh-CN" b="1" dirty="0" smtClean="0"/>
              <a:t>：</a:t>
            </a:r>
            <a:r>
              <a:rPr lang="en-US" altLang="zh-CN" dirty="0" smtClean="0"/>
              <a:t>PPM</a:t>
            </a:r>
            <a:r>
              <a:rPr lang="en-US" altLang="zh-CN" dirty="0"/>
              <a:t>(</a:t>
            </a:r>
            <a:r>
              <a:rPr lang="zh-CN" altLang="zh-CN" dirty="0"/>
              <a:t>每分钟页数</a:t>
            </a:r>
            <a:r>
              <a:rPr lang="en-US" altLang="zh-CN" dirty="0" smtClean="0"/>
              <a:t>)</a:t>
            </a:r>
            <a:r>
              <a:rPr lang="zh-CN" altLang="en-US" dirty="0" smtClean="0"/>
              <a:t>或</a:t>
            </a:r>
            <a:r>
              <a:rPr lang="en-US" altLang="zh-CN" dirty="0" smtClean="0"/>
              <a:t>CPS</a:t>
            </a:r>
            <a:r>
              <a:rPr lang="en-US" altLang="zh-CN" dirty="0"/>
              <a:t>(</a:t>
            </a:r>
            <a:r>
              <a:rPr lang="zh-CN" altLang="zh-CN" dirty="0"/>
              <a:t>每秒字符数</a:t>
            </a:r>
            <a:r>
              <a:rPr lang="en-US" altLang="zh-CN" dirty="0"/>
              <a:t>)</a:t>
            </a:r>
            <a:r>
              <a:rPr lang="zh-CN" altLang="zh-CN" dirty="0"/>
              <a:t>表示。</a:t>
            </a:r>
          </a:p>
          <a:p>
            <a:pPr lvl="2"/>
            <a:r>
              <a:rPr lang="zh-CN" altLang="zh-CN" b="1" dirty="0"/>
              <a:t>分辨率：</a:t>
            </a:r>
            <a:r>
              <a:rPr lang="zh-CN" altLang="zh-CN" dirty="0"/>
              <a:t>指在打印输出时横向和纵向两个方向上每英寸最多能够打印的点数，通常用</a:t>
            </a:r>
            <a:r>
              <a:rPr lang="en-US" altLang="zh-CN" dirty="0"/>
              <a:t>dpi(</a:t>
            </a:r>
            <a:r>
              <a:rPr lang="zh-CN" altLang="zh-CN" dirty="0"/>
              <a:t>点</a:t>
            </a:r>
            <a:r>
              <a:rPr lang="en-US" altLang="zh-CN" dirty="0"/>
              <a:t>/</a:t>
            </a:r>
            <a:r>
              <a:rPr lang="zh-CN" altLang="zh-CN" dirty="0"/>
              <a:t>英寸</a:t>
            </a:r>
            <a:r>
              <a:rPr lang="en-US" altLang="zh-CN" dirty="0"/>
              <a:t>)</a:t>
            </a:r>
            <a:r>
              <a:rPr lang="zh-CN" altLang="zh-CN" dirty="0"/>
              <a:t>表示</a:t>
            </a:r>
            <a:r>
              <a:rPr lang="zh-CN" altLang="zh-CN" dirty="0" smtClean="0"/>
              <a:t>。</a:t>
            </a:r>
            <a:endParaRPr lang="zh-CN" altLang="zh-CN" dirty="0"/>
          </a:p>
          <a:p>
            <a:pPr lvl="2"/>
            <a:r>
              <a:rPr lang="zh-CN" altLang="zh-CN" b="1" dirty="0"/>
              <a:t>最大打印尺寸：</a:t>
            </a:r>
            <a:r>
              <a:rPr lang="zh-CN" altLang="zh-CN" dirty="0"/>
              <a:t>一般为</a:t>
            </a:r>
            <a:r>
              <a:rPr lang="en-US" altLang="zh-CN" dirty="0" smtClean="0"/>
              <a:t>A4</a:t>
            </a:r>
            <a:r>
              <a:rPr lang="zh-CN" altLang="en-US" dirty="0" smtClean="0"/>
              <a:t>、</a:t>
            </a:r>
            <a:r>
              <a:rPr lang="en-US" altLang="zh-CN" dirty="0" smtClean="0"/>
              <a:t>A3</a:t>
            </a:r>
            <a:r>
              <a:rPr lang="zh-CN" altLang="en-US" dirty="0" smtClean="0"/>
              <a:t>、</a:t>
            </a:r>
            <a:r>
              <a:rPr lang="en-US" altLang="zh-CN" dirty="0" smtClean="0"/>
              <a:t>A2</a:t>
            </a:r>
            <a:r>
              <a:rPr lang="zh-CN" altLang="en-US" dirty="0" smtClean="0"/>
              <a:t>、</a:t>
            </a:r>
            <a:r>
              <a:rPr lang="en-US" altLang="zh-CN" dirty="0" smtClean="0"/>
              <a:t>A1</a:t>
            </a:r>
            <a:r>
              <a:rPr lang="zh-CN" altLang="en-US" dirty="0" smtClean="0"/>
              <a:t>等规格</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762645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dirty="0"/>
              <a:t>CPU</a:t>
            </a:r>
            <a:r>
              <a:rPr lang="zh-CN" altLang="zh-CN" dirty="0"/>
              <a:t>是微型计算机</a:t>
            </a:r>
            <a:r>
              <a:rPr lang="zh-CN" altLang="zh-CN" dirty="0" smtClean="0"/>
              <a:t>的</a:t>
            </a:r>
            <a:r>
              <a:rPr lang="zh-CN" altLang="en-US" dirty="0"/>
              <a:t>核心</a:t>
            </a:r>
            <a:r>
              <a:rPr lang="zh-CN" altLang="zh-CN" dirty="0" smtClean="0"/>
              <a:t>。</a:t>
            </a:r>
            <a:r>
              <a:rPr lang="zh-CN" altLang="en-US" dirty="0" smtClean="0"/>
              <a:t>除内存外，</a:t>
            </a:r>
            <a:r>
              <a:rPr lang="en-US" altLang="zh-CN" dirty="0" smtClean="0"/>
              <a:t>CPU</a:t>
            </a:r>
            <a:r>
              <a:rPr lang="zh-CN" altLang="en-US" dirty="0" smtClean="0"/>
              <a:t>不直接与其它部件连接。</a:t>
            </a:r>
            <a:endParaRPr lang="en-US" altLang="zh-CN" dirty="0" smtClean="0"/>
          </a:p>
          <a:p>
            <a:pPr lvl="1"/>
            <a:r>
              <a:rPr lang="zh-CN" altLang="zh-CN" dirty="0"/>
              <a:t>微型计算机的硬件系统结构普遍采用总线</a:t>
            </a:r>
            <a:r>
              <a:rPr lang="en-US" altLang="zh-CN" dirty="0"/>
              <a:t>(BUS)</a:t>
            </a:r>
            <a:r>
              <a:rPr lang="zh-CN" altLang="zh-CN" dirty="0"/>
              <a:t>结构来实现各种部件之间的连接</a:t>
            </a:r>
            <a:r>
              <a:rPr lang="zh-CN" altLang="zh-CN" dirty="0" smtClean="0"/>
              <a:t>。</a:t>
            </a:r>
            <a:endParaRPr lang="en-US" altLang="zh-CN" dirty="0" smtClean="0"/>
          </a:p>
          <a:p>
            <a:pPr lvl="1"/>
            <a:r>
              <a:rPr lang="zh-CN" altLang="zh-CN" dirty="0"/>
              <a:t>总线，是指计算机内部传输指令、数据和各种控制信息的高速通道</a:t>
            </a:r>
            <a:r>
              <a:rPr lang="en-US" altLang="zh-CN" dirty="0"/>
              <a:t>(</a:t>
            </a:r>
            <a:r>
              <a:rPr lang="zh-CN" altLang="zh-CN" dirty="0"/>
              <a:t>连接线</a:t>
            </a:r>
            <a:r>
              <a:rPr lang="zh-CN" altLang="zh-CN" dirty="0" smtClean="0"/>
              <a:t>集</a:t>
            </a:r>
            <a:r>
              <a:rPr lang="en-US" altLang="zh-CN" dirty="0" smtClean="0"/>
              <a:t>)</a:t>
            </a:r>
            <a:r>
              <a:rPr lang="zh-CN" altLang="en-US" dirty="0" smtClean="0"/>
              <a:t>。</a:t>
            </a:r>
            <a:endParaRPr lang="en-US" altLang="zh-CN" dirty="0" smtClean="0"/>
          </a:p>
          <a:p>
            <a:pPr lvl="1"/>
            <a:r>
              <a:rPr lang="zh-CN" altLang="zh-CN" dirty="0"/>
              <a:t>微型计算机中的总线有多种类型。</a:t>
            </a:r>
            <a:r>
              <a:rPr lang="en-US" altLang="zh-CN" dirty="0"/>
              <a:t>CPU</a:t>
            </a:r>
            <a:r>
              <a:rPr lang="zh-CN" altLang="zh-CN" dirty="0"/>
              <a:t>与外部电路</a:t>
            </a:r>
            <a:r>
              <a:rPr lang="en-US" altLang="zh-CN" dirty="0"/>
              <a:t>(</a:t>
            </a:r>
            <a:r>
              <a:rPr lang="zh-CN" altLang="zh-CN" dirty="0"/>
              <a:t>设备</a:t>
            </a:r>
            <a:r>
              <a:rPr lang="en-US" altLang="zh-CN" dirty="0"/>
              <a:t>)</a:t>
            </a:r>
            <a:r>
              <a:rPr lang="zh-CN" altLang="zh-CN" dirty="0"/>
              <a:t>的连接线集称为系统总线，它包括数据总线</a:t>
            </a:r>
            <a:r>
              <a:rPr lang="en-US" altLang="zh-CN" dirty="0"/>
              <a:t>(DB)</a:t>
            </a:r>
            <a:r>
              <a:rPr lang="zh-CN" altLang="zh-CN" dirty="0"/>
              <a:t>、地址总线</a:t>
            </a:r>
            <a:r>
              <a:rPr lang="en-US" altLang="zh-CN" dirty="0"/>
              <a:t>(AB)</a:t>
            </a:r>
            <a:r>
              <a:rPr lang="zh-CN" altLang="zh-CN" dirty="0"/>
              <a:t>和控制总线</a:t>
            </a:r>
            <a:r>
              <a:rPr lang="en-US" altLang="zh-CN" dirty="0"/>
              <a:t>(CB)</a:t>
            </a:r>
            <a:r>
              <a:rPr lang="zh-CN" altLang="zh-CN" dirty="0"/>
              <a:t>三种。</a:t>
            </a:r>
            <a:endParaRPr lang="zh-CN" altLang="en-US" dirty="0"/>
          </a:p>
        </p:txBody>
      </p:sp>
      <p:sp>
        <p:nvSpPr>
          <p:cNvPr id="3" name="标题 2"/>
          <p:cNvSpPr>
            <a:spLocks noGrp="1"/>
          </p:cNvSpPr>
          <p:nvPr>
            <p:ph type="title"/>
          </p:nvPr>
        </p:nvSpPr>
        <p:spPr/>
        <p:txBody>
          <a:bodyPr/>
          <a:lstStyle/>
          <a:p>
            <a:r>
              <a:rPr lang="en-US" altLang="zh-CN" b="1" dirty="0"/>
              <a:t>3.1</a:t>
            </a:r>
            <a:r>
              <a:rPr lang="zh-CN" altLang="zh-CN" b="1" dirty="0"/>
              <a:t>微型计算机硬件系统的组成</a:t>
            </a:r>
            <a:endParaRPr lang="zh-CN" altLang="en-US" dirty="0"/>
          </a:p>
        </p:txBody>
      </p:sp>
    </p:spTree>
    <p:extLst>
      <p:ext uri="{BB962C8B-B14F-4D97-AF65-F5344CB8AC3E}">
        <p14:creationId xmlns:p14="http://schemas.microsoft.com/office/powerpoint/2010/main" val="30982108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a:t>
            </a:r>
            <a:r>
              <a:rPr lang="zh-CN" altLang="zh-CN" b="1" dirty="0"/>
              <a:t>．绘图仪</a:t>
            </a:r>
            <a:endParaRPr lang="zh-CN" altLang="zh-CN" dirty="0"/>
          </a:p>
          <a:p>
            <a:pPr marL="301943" lvl="1" indent="0">
              <a:buNone/>
            </a:pPr>
            <a:r>
              <a:rPr lang="en-US" altLang="zh-CN" dirty="0" smtClean="0"/>
              <a:t>         </a:t>
            </a:r>
            <a:r>
              <a:rPr lang="zh-CN" altLang="zh-CN" dirty="0" smtClean="0"/>
              <a:t>绘图仪</a:t>
            </a:r>
            <a:r>
              <a:rPr lang="zh-CN" altLang="zh-CN" dirty="0"/>
              <a:t>是一种将计算机的输出信息以图形的形式绘制输出的设备，也是一种硬输出设备</a:t>
            </a:r>
            <a:r>
              <a:rPr lang="zh-CN" altLang="zh-CN" dirty="0" smtClean="0"/>
              <a:t>。</a:t>
            </a:r>
            <a:endParaRPr lang="en-US" altLang="zh-CN" dirty="0" smtClean="0"/>
          </a:p>
          <a:p>
            <a:pPr lvl="1"/>
            <a:r>
              <a:rPr lang="zh-CN" altLang="zh-CN" dirty="0" smtClean="0"/>
              <a:t>绘图仪</a:t>
            </a:r>
            <a:r>
              <a:rPr lang="zh-CN" altLang="en-US" dirty="0" smtClean="0"/>
              <a:t>分类：</a:t>
            </a:r>
            <a:endParaRPr lang="en-US" altLang="zh-CN" dirty="0" smtClean="0"/>
          </a:p>
          <a:p>
            <a:pPr lvl="2"/>
            <a:r>
              <a:rPr lang="zh-CN" altLang="zh-CN" dirty="0" smtClean="0"/>
              <a:t>按</a:t>
            </a:r>
            <a:r>
              <a:rPr lang="zh-CN" altLang="zh-CN" dirty="0"/>
              <a:t>结构可以分为滚筒式和平台式两大</a:t>
            </a:r>
            <a:r>
              <a:rPr lang="zh-CN" altLang="zh-CN" dirty="0" smtClean="0"/>
              <a:t>类</a:t>
            </a:r>
            <a:r>
              <a:rPr lang="zh-CN" altLang="en-US" dirty="0" smtClean="0"/>
              <a:t>；</a:t>
            </a:r>
            <a:endParaRPr lang="en-US" altLang="zh-CN" dirty="0" smtClean="0"/>
          </a:p>
          <a:p>
            <a:pPr lvl="2"/>
            <a:r>
              <a:rPr lang="zh-CN" altLang="en-US" dirty="0" smtClean="0"/>
              <a:t>按绘图笔数量可分为单笔和多笔两大类。</a:t>
            </a:r>
            <a:endParaRPr lang="zh-CN" altLang="zh-CN" dirty="0"/>
          </a:p>
        </p:txBody>
      </p:sp>
      <p:sp>
        <p:nvSpPr>
          <p:cNvPr id="3" name="标题 2"/>
          <p:cNvSpPr>
            <a:spLocks noGrp="1"/>
          </p:cNvSpPr>
          <p:nvPr>
            <p:ph type="title"/>
          </p:nvPr>
        </p:nvSpPr>
        <p:spPr/>
        <p:txBody>
          <a:bodyPr/>
          <a:lstStyle/>
          <a:p>
            <a:r>
              <a:rPr lang="en-US" altLang="zh-CN" dirty="0"/>
              <a:t>3.4  </a:t>
            </a:r>
            <a:r>
              <a:rPr lang="zh-CN" altLang="zh-CN" dirty="0"/>
              <a:t>输入输出设备</a:t>
            </a:r>
            <a:endParaRPr lang="zh-CN" altLang="en-US" dirty="0"/>
          </a:p>
        </p:txBody>
      </p:sp>
    </p:spTree>
    <p:extLst>
      <p:ext uri="{BB962C8B-B14F-4D97-AF65-F5344CB8AC3E}">
        <p14:creationId xmlns:p14="http://schemas.microsoft.com/office/powerpoint/2010/main" val="30260654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301943" lvl="1" indent="0">
              <a:buNone/>
            </a:pPr>
            <a:r>
              <a:rPr lang="en-US" altLang="zh-CN" dirty="0" smtClean="0"/>
              <a:t>         DIY</a:t>
            </a:r>
            <a:r>
              <a:rPr lang="zh-CN" altLang="zh-CN" dirty="0"/>
              <a:t>是英文</a:t>
            </a:r>
            <a:r>
              <a:rPr lang="en-US" altLang="zh-CN" dirty="0"/>
              <a:t>Do It Yourself</a:t>
            </a:r>
            <a:r>
              <a:rPr lang="zh-CN" altLang="zh-CN" dirty="0"/>
              <a:t>的缩写，意思是</a:t>
            </a:r>
            <a:r>
              <a:rPr lang="en-US" altLang="zh-CN" dirty="0"/>
              <a:t>“</a:t>
            </a:r>
            <a:r>
              <a:rPr lang="zh-CN" altLang="zh-CN" dirty="0"/>
              <a:t>自己动手做</a:t>
            </a:r>
            <a:r>
              <a:rPr lang="en-US" altLang="zh-CN" dirty="0"/>
              <a:t>”</a:t>
            </a:r>
            <a:r>
              <a:rPr lang="zh-CN" altLang="zh-CN" dirty="0"/>
              <a:t>，即是自己</a:t>
            </a:r>
            <a:r>
              <a:rPr lang="zh-CN" altLang="zh-CN" dirty="0" smtClean="0"/>
              <a:t>攒机</a:t>
            </a:r>
            <a:r>
              <a:rPr lang="zh-CN" altLang="en-US" dirty="0" smtClean="0"/>
              <a:t>。</a:t>
            </a:r>
            <a:endParaRPr lang="en-US" altLang="zh-CN" dirty="0" smtClean="0"/>
          </a:p>
          <a:p>
            <a:r>
              <a:rPr lang="en-US" altLang="zh-CN" b="1" dirty="0"/>
              <a:t>DIY</a:t>
            </a:r>
            <a:r>
              <a:rPr lang="zh-CN" altLang="zh-CN" b="1" dirty="0"/>
              <a:t>的</a:t>
            </a:r>
            <a:r>
              <a:rPr lang="zh-CN" altLang="zh-CN" b="1" dirty="0" smtClean="0"/>
              <a:t>流程</a:t>
            </a:r>
            <a:endParaRPr lang="en-US" altLang="zh-CN" b="1" dirty="0" smtClean="0"/>
          </a:p>
          <a:p>
            <a:pPr lvl="1"/>
            <a:r>
              <a:rPr lang="zh-CN" altLang="zh-CN" b="1" dirty="0"/>
              <a:t>确定电脑配置：</a:t>
            </a:r>
            <a:r>
              <a:rPr lang="zh-CN" altLang="zh-CN" dirty="0" smtClean="0"/>
              <a:t>确定</a:t>
            </a:r>
            <a:r>
              <a:rPr lang="zh-CN" altLang="en-US" dirty="0" smtClean="0"/>
              <a:t>所</a:t>
            </a:r>
            <a:r>
              <a:rPr lang="zh-CN" altLang="zh-CN" dirty="0" smtClean="0"/>
              <a:t>需电脑</a:t>
            </a:r>
            <a:r>
              <a:rPr lang="zh-CN" altLang="zh-CN" dirty="0"/>
              <a:t>的</a:t>
            </a:r>
            <a:r>
              <a:rPr lang="zh-CN" altLang="zh-CN" dirty="0" smtClean="0"/>
              <a:t>配置，</a:t>
            </a:r>
            <a:r>
              <a:rPr lang="zh-CN" altLang="zh-CN" dirty="0"/>
              <a:t>了解微机各个配件的性能；</a:t>
            </a:r>
          </a:p>
          <a:p>
            <a:pPr lvl="1"/>
            <a:r>
              <a:rPr lang="zh-CN" altLang="zh-CN" b="1" dirty="0"/>
              <a:t>列出电脑配件清单</a:t>
            </a:r>
            <a:r>
              <a:rPr lang="zh-CN" altLang="zh-CN" b="1" dirty="0" smtClean="0"/>
              <a:t>：</a:t>
            </a:r>
            <a:r>
              <a:rPr lang="zh-CN" altLang="zh-CN" dirty="0" smtClean="0"/>
              <a:t>选择</a:t>
            </a:r>
            <a:r>
              <a:rPr lang="zh-CN" altLang="zh-CN" dirty="0"/>
              <a:t>适宜的部件，列出各个部件清单。</a:t>
            </a:r>
          </a:p>
          <a:p>
            <a:pPr lvl="1"/>
            <a:r>
              <a:rPr lang="zh-CN" altLang="zh-CN" dirty="0" smtClean="0"/>
              <a:t>确定</a:t>
            </a:r>
            <a:r>
              <a:rPr lang="zh-CN" altLang="en-US" dirty="0" smtClean="0"/>
              <a:t>电脑配件价格：确定</a:t>
            </a:r>
            <a:r>
              <a:rPr lang="zh-CN" altLang="zh-CN" dirty="0" smtClean="0"/>
              <a:t>所</a:t>
            </a:r>
            <a:r>
              <a:rPr lang="zh-CN" altLang="zh-CN" dirty="0"/>
              <a:t>需要的配件档次和价格；</a:t>
            </a:r>
          </a:p>
          <a:p>
            <a:pPr lvl="1"/>
            <a:r>
              <a:rPr lang="zh-CN" altLang="zh-CN" b="1" dirty="0"/>
              <a:t>了解配件信息</a:t>
            </a:r>
            <a:r>
              <a:rPr lang="zh-CN" altLang="zh-CN" b="1" dirty="0" smtClean="0"/>
              <a:t>：</a:t>
            </a:r>
            <a:r>
              <a:rPr lang="zh-CN" altLang="zh-CN" dirty="0" smtClean="0"/>
              <a:t>了解各配件</a:t>
            </a:r>
            <a:r>
              <a:rPr lang="zh-CN" altLang="en-US" dirty="0" smtClean="0"/>
              <a:t>的</a:t>
            </a:r>
            <a:r>
              <a:rPr lang="zh-CN" altLang="zh-CN" dirty="0" smtClean="0"/>
              <a:t>品牌、</a:t>
            </a:r>
            <a:r>
              <a:rPr lang="zh-CN" altLang="en-US" dirty="0" smtClean="0"/>
              <a:t>性能、</a:t>
            </a:r>
            <a:r>
              <a:rPr lang="zh-CN" altLang="zh-CN" dirty="0" smtClean="0"/>
              <a:t>售价</a:t>
            </a:r>
            <a:r>
              <a:rPr lang="zh-CN" altLang="zh-CN" dirty="0"/>
              <a:t>、服务</a:t>
            </a:r>
            <a:r>
              <a:rPr lang="zh-CN" altLang="zh-CN" dirty="0" smtClean="0"/>
              <a:t>等信息</a:t>
            </a:r>
            <a:r>
              <a:rPr lang="zh-CN" altLang="zh-CN" dirty="0"/>
              <a:t>；</a:t>
            </a:r>
          </a:p>
          <a:p>
            <a:pPr lvl="1"/>
            <a:r>
              <a:rPr lang="zh-CN" altLang="zh-CN" b="1" dirty="0"/>
              <a:t>挑选供货商</a:t>
            </a:r>
            <a:r>
              <a:rPr lang="zh-CN" altLang="zh-CN" b="1" dirty="0" smtClean="0"/>
              <a:t>：</a:t>
            </a:r>
            <a:r>
              <a:rPr lang="zh-CN" altLang="zh-CN" dirty="0" smtClean="0"/>
              <a:t>挑选</a:t>
            </a:r>
            <a:r>
              <a:rPr lang="zh-CN" altLang="zh-CN" dirty="0"/>
              <a:t>有</a:t>
            </a:r>
            <a:r>
              <a:rPr lang="zh-CN" altLang="zh-CN" dirty="0" smtClean="0"/>
              <a:t>信誉且</a:t>
            </a:r>
            <a:r>
              <a:rPr lang="zh-CN" altLang="zh-CN" dirty="0"/>
              <a:t>正规供货商</a:t>
            </a:r>
            <a:r>
              <a:rPr lang="zh-CN" altLang="zh-CN" dirty="0" smtClean="0"/>
              <a:t>，</a:t>
            </a:r>
            <a:r>
              <a:rPr lang="zh-CN" altLang="en-US" dirty="0" smtClean="0"/>
              <a:t>并</a:t>
            </a:r>
            <a:r>
              <a:rPr lang="zh-CN" altLang="zh-CN" dirty="0" smtClean="0"/>
              <a:t>考虑售后服务</a:t>
            </a:r>
            <a:r>
              <a:rPr lang="zh-CN" altLang="en-US" dirty="0" smtClean="0"/>
              <a:t>；</a:t>
            </a:r>
            <a:endParaRPr lang="zh-CN" altLang="zh-CN" dirty="0"/>
          </a:p>
          <a:p>
            <a:pPr lvl="1"/>
            <a:r>
              <a:rPr lang="zh-CN" altLang="zh-CN" b="1" dirty="0"/>
              <a:t>取货验货</a:t>
            </a:r>
            <a:r>
              <a:rPr lang="zh-CN" altLang="zh-CN" b="1" dirty="0" smtClean="0"/>
              <a:t>：</a:t>
            </a:r>
            <a:r>
              <a:rPr lang="zh-CN" altLang="zh-CN" dirty="0" smtClean="0"/>
              <a:t>验货</a:t>
            </a:r>
            <a:r>
              <a:rPr lang="zh-CN" altLang="zh-CN" dirty="0"/>
              <a:t>时要对照装机单上的各部件一一核对，包括部件的型号、生产厂家和主要参数</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3.5  </a:t>
            </a:r>
            <a:r>
              <a:rPr lang="zh-CN" altLang="zh-CN" b="1" dirty="0"/>
              <a:t>计算机硬件的</a:t>
            </a:r>
            <a:r>
              <a:rPr lang="en-US" altLang="zh-CN" b="1" dirty="0" smtClean="0"/>
              <a:t>DIY</a:t>
            </a:r>
            <a:endParaRPr lang="zh-CN" altLang="en-US" dirty="0"/>
          </a:p>
        </p:txBody>
      </p:sp>
    </p:spTree>
    <p:extLst>
      <p:ext uri="{BB962C8B-B14F-4D97-AF65-F5344CB8AC3E}">
        <p14:creationId xmlns:p14="http://schemas.microsoft.com/office/powerpoint/2010/main" val="37651471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b="1" dirty="0"/>
              <a:t>安装电脑的</a:t>
            </a:r>
            <a:r>
              <a:rPr lang="zh-CN" altLang="zh-CN" b="1" dirty="0" smtClean="0"/>
              <a:t>步骤：</a:t>
            </a:r>
            <a:endParaRPr lang="zh-CN" altLang="zh-CN" b="1" dirty="0"/>
          </a:p>
          <a:p>
            <a:pPr lvl="1"/>
            <a:r>
              <a:rPr lang="zh-CN" altLang="zh-CN" dirty="0" smtClean="0"/>
              <a:t>安装</a:t>
            </a:r>
            <a:r>
              <a:rPr lang="en-US" altLang="zh-CN" dirty="0"/>
              <a:t>ATX</a:t>
            </a:r>
            <a:r>
              <a:rPr lang="zh-CN" altLang="zh-CN" dirty="0"/>
              <a:t>电源到主机箱内</a:t>
            </a:r>
          </a:p>
          <a:p>
            <a:pPr lvl="1"/>
            <a:r>
              <a:rPr lang="zh-CN" altLang="zh-CN" dirty="0" smtClean="0"/>
              <a:t>安装</a:t>
            </a:r>
            <a:r>
              <a:rPr lang="en-US" altLang="zh-CN" dirty="0"/>
              <a:t>CPU</a:t>
            </a:r>
            <a:r>
              <a:rPr lang="zh-CN" altLang="zh-CN" dirty="0"/>
              <a:t>和</a:t>
            </a:r>
            <a:r>
              <a:rPr lang="en-US" altLang="zh-CN" dirty="0"/>
              <a:t>CPU</a:t>
            </a:r>
            <a:r>
              <a:rPr lang="zh-CN" altLang="zh-CN" dirty="0"/>
              <a:t>风扇</a:t>
            </a:r>
          </a:p>
          <a:p>
            <a:pPr lvl="1"/>
            <a:r>
              <a:rPr lang="zh-CN" altLang="zh-CN" dirty="0" smtClean="0"/>
              <a:t>安装</a:t>
            </a:r>
            <a:r>
              <a:rPr lang="zh-CN" altLang="zh-CN" dirty="0"/>
              <a:t>上内存条</a:t>
            </a:r>
          </a:p>
          <a:p>
            <a:pPr lvl="1"/>
            <a:r>
              <a:rPr lang="zh-CN" altLang="zh-CN" dirty="0" smtClean="0"/>
              <a:t>把</a:t>
            </a:r>
            <a:r>
              <a:rPr lang="zh-CN" altLang="zh-CN" dirty="0"/>
              <a:t>主机板安装到机箱内并固定。同时插上</a:t>
            </a:r>
            <a:r>
              <a:rPr lang="en-US" altLang="zh-CN" dirty="0"/>
              <a:t>ATX</a:t>
            </a:r>
            <a:r>
              <a:rPr lang="zh-CN" altLang="zh-CN" dirty="0"/>
              <a:t>电源到主机板上的电源插头</a:t>
            </a:r>
          </a:p>
          <a:p>
            <a:pPr lvl="1"/>
            <a:r>
              <a:rPr lang="zh-CN" altLang="zh-CN" dirty="0" smtClean="0"/>
              <a:t>安装</a:t>
            </a:r>
            <a:r>
              <a:rPr lang="zh-CN" altLang="zh-CN" dirty="0"/>
              <a:t>硬盘、光驱以及各种扩展卡</a:t>
            </a:r>
          </a:p>
          <a:p>
            <a:pPr lvl="1"/>
            <a:r>
              <a:rPr lang="zh-CN" altLang="zh-CN" dirty="0" smtClean="0"/>
              <a:t>连接机</a:t>
            </a:r>
            <a:r>
              <a:rPr lang="zh-CN" altLang="zh-CN" dirty="0"/>
              <a:t>箱面板上的指示灯及各种按钮的插头至主机板上的相应付的位置上</a:t>
            </a:r>
          </a:p>
          <a:p>
            <a:pPr lvl="1"/>
            <a:r>
              <a:rPr lang="zh-CN" altLang="zh-CN" dirty="0" smtClean="0"/>
              <a:t>连接</a:t>
            </a:r>
            <a:r>
              <a:rPr lang="zh-CN" altLang="zh-CN" dirty="0"/>
              <a:t>计算机的外部设备</a:t>
            </a:r>
            <a:r>
              <a:rPr lang="en-US" altLang="zh-CN" dirty="0"/>
              <a:t>(</a:t>
            </a:r>
            <a:r>
              <a:rPr lang="zh-CN" altLang="zh-CN" dirty="0"/>
              <a:t>包括键盘、鼠标、显示器</a:t>
            </a:r>
            <a:r>
              <a:rPr lang="en-US" altLang="zh-CN" dirty="0"/>
              <a:t>)</a:t>
            </a:r>
            <a:endParaRPr lang="zh-CN" altLang="zh-CN" dirty="0"/>
          </a:p>
          <a:p>
            <a:pPr lvl="1"/>
            <a:r>
              <a:rPr lang="zh-CN" altLang="zh-CN" dirty="0" smtClean="0"/>
              <a:t>通电</a:t>
            </a:r>
            <a:r>
              <a:rPr lang="zh-CN" altLang="zh-CN" dirty="0"/>
              <a:t>之前仔细检查，确认无误后方可通电试机。</a:t>
            </a:r>
            <a:endParaRPr lang="zh-CN" altLang="en-US" dirty="0"/>
          </a:p>
        </p:txBody>
      </p:sp>
      <p:sp>
        <p:nvSpPr>
          <p:cNvPr id="3" name="标题 2"/>
          <p:cNvSpPr>
            <a:spLocks noGrp="1"/>
          </p:cNvSpPr>
          <p:nvPr>
            <p:ph type="title"/>
          </p:nvPr>
        </p:nvSpPr>
        <p:spPr/>
        <p:txBody>
          <a:bodyPr/>
          <a:lstStyle/>
          <a:p>
            <a:r>
              <a:rPr lang="en-US" altLang="zh-CN" b="1" dirty="0"/>
              <a:t>3.5  </a:t>
            </a:r>
            <a:r>
              <a:rPr lang="zh-CN" altLang="zh-CN" b="1" dirty="0"/>
              <a:t>计算机硬件的</a:t>
            </a:r>
            <a:r>
              <a:rPr lang="en-US" altLang="zh-CN" b="1" dirty="0"/>
              <a:t>DIY</a:t>
            </a:r>
            <a:endParaRPr lang="zh-CN" altLang="en-US" dirty="0"/>
          </a:p>
        </p:txBody>
      </p:sp>
    </p:spTree>
    <p:extLst>
      <p:ext uri="{BB962C8B-B14F-4D97-AF65-F5344CB8AC3E}">
        <p14:creationId xmlns:p14="http://schemas.microsoft.com/office/powerpoint/2010/main" val="2316603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3.1</a:t>
            </a:r>
            <a:r>
              <a:rPr lang="zh-CN" altLang="zh-CN" b="1" dirty="0"/>
              <a:t>微型计算机硬件系统的组成</a:t>
            </a:r>
            <a:endParaRPr lang="zh-CN" altLang="en-US" dirty="0"/>
          </a:p>
        </p:txBody>
      </p:sp>
      <p:pic>
        <p:nvPicPr>
          <p:cNvPr id="2050" name="Picture 2" descr="0123"/>
          <p:cNvPicPr>
            <a:picLocks noChangeAspect="1" noChangeArrowheads="1"/>
          </p:cNvPicPr>
          <p:nvPr/>
        </p:nvPicPr>
        <p:blipFill>
          <a:blip r:embed="rId2">
            <a:extLst>
              <a:ext uri="{28A0092B-C50C-407E-A947-70E740481C1C}">
                <a14:useLocalDpi xmlns:a14="http://schemas.microsoft.com/office/drawing/2010/main" val="0"/>
              </a:ext>
            </a:extLst>
          </a:blip>
          <a:srcRect r="36523"/>
          <a:stretch>
            <a:fillRect/>
          </a:stretch>
        </p:blipFill>
        <p:spPr bwMode="auto">
          <a:xfrm>
            <a:off x="68813" y="2492896"/>
            <a:ext cx="9027869"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915816" y="6237312"/>
            <a:ext cx="3001143" cy="369332"/>
          </a:xfrm>
          <a:prstGeom prst="rect">
            <a:avLst/>
          </a:prstGeom>
        </p:spPr>
        <p:txBody>
          <a:bodyPr wrap="none">
            <a:spAutoFit/>
          </a:bodyPr>
          <a:lstStyle/>
          <a:p>
            <a:r>
              <a:rPr lang="zh-CN" altLang="zh-CN" dirty="0"/>
              <a:t>图</a:t>
            </a:r>
            <a:r>
              <a:rPr lang="en-US" altLang="zh-CN" dirty="0"/>
              <a:t>3-2</a:t>
            </a:r>
            <a:r>
              <a:rPr lang="zh-CN" altLang="zh-CN" dirty="0"/>
              <a:t>微型计算机硬件结构图</a:t>
            </a:r>
          </a:p>
        </p:txBody>
      </p:sp>
    </p:spTree>
    <p:extLst>
      <p:ext uri="{BB962C8B-B14F-4D97-AF65-F5344CB8AC3E}">
        <p14:creationId xmlns:p14="http://schemas.microsoft.com/office/powerpoint/2010/main" val="1923246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3.1</a:t>
            </a:r>
            <a:r>
              <a:rPr lang="zh-CN" altLang="zh-CN" b="1" dirty="0"/>
              <a:t>微型计算机硬件系统的组成</a:t>
            </a:r>
            <a:endParaRPr lang="zh-CN" altLang="en-US" dirty="0"/>
          </a:p>
        </p:txBody>
      </p:sp>
      <p:pic>
        <p:nvPicPr>
          <p:cNvPr id="3074" name="Picture 2" descr="图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51" y="2492895"/>
            <a:ext cx="9113549" cy="272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843808" y="5517232"/>
            <a:ext cx="2824812" cy="369332"/>
          </a:xfrm>
          <a:prstGeom prst="rect">
            <a:avLst/>
          </a:prstGeom>
        </p:spPr>
        <p:txBody>
          <a:bodyPr wrap="none">
            <a:spAutoFit/>
          </a:bodyPr>
          <a:lstStyle/>
          <a:p>
            <a:r>
              <a:rPr lang="zh-CN" altLang="zh-CN" dirty="0"/>
              <a:t>图</a:t>
            </a:r>
            <a:r>
              <a:rPr lang="en-US" altLang="zh-CN" dirty="0"/>
              <a:t>3-3 </a:t>
            </a:r>
            <a:r>
              <a:rPr lang="zh-CN" altLang="zh-CN" dirty="0"/>
              <a:t>部分微型计算机外观</a:t>
            </a:r>
            <a:endParaRPr lang="zh-CN" altLang="en-US" dirty="0"/>
          </a:p>
        </p:txBody>
      </p:sp>
    </p:spTree>
    <p:extLst>
      <p:ext uri="{BB962C8B-B14F-4D97-AF65-F5344CB8AC3E}">
        <p14:creationId xmlns:p14="http://schemas.microsoft.com/office/powerpoint/2010/main" val="163506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dirty="0" smtClean="0"/>
              <a:t>微型计算机</a:t>
            </a:r>
            <a:r>
              <a:rPr lang="zh-CN" altLang="zh-CN" dirty="0"/>
              <a:t>由主机和外设组成。而主机一般包括中央处理器、主存储器等</a:t>
            </a:r>
            <a:r>
              <a:rPr lang="zh-CN" altLang="zh-CN" dirty="0" smtClean="0"/>
              <a:t>。</a:t>
            </a:r>
            <a:endParaRPr lang="en-US" altLang="zh-CN" dirty="0" smtClean="0"/>
          </a:p>
          <a:p>
            <a:r>
              <a:rPr lang="en-US" altLang="zh-CN" b="1" dirty="0"/>
              <a:t>3.2.1 </a:t>
            </a:r>
            <a:r>
              <a:rPr lang="zh-CN" altLang="zh-CN" b="1" dirty="0"/>
              <a:t>中央处理器</a:t>
            </a:r>
            <a:r>
              <a:rPr lang="en-US" altLang="zh-CN" b="1" dirty="0"/>
              <a:t>(CPU)</a:t>
            </a:r>
            <a:endParaRPr lang="zh-CN" altLang="zh-CN" dirty="0"/>
          </a:p>
          <a:p>
            <a:pPr lvl="1"/>
            <a:r>
              <a:rPr lang="zh-CN" altLang="zh-CN" dirty="0"/>
              <a:t>中央处理器</a:t>
            </a:r>
            <a:r>
              <a:rPr lang="en-US" altLang="zh-CN" dirty="0"/>
              <a:t>(Central Processing Unit</a:t>
            </a:r>
            <a:r>
              <a:rPr lang="zh-CN" altLang="zh-CN" dirty="0"/>
              <a:t>，</a:t>
            </a:r>
            <a:r>
              <a:rPr lang="en-US" altLang="zh-CN" dirty="0"/>
              <a:t>CPU)</a:t>
            </a:r>
            <a:r>
              <a:rPr lang="zh-CN" altLang="zh-CN" dirty="0"/>
              <a:t>是一块超大规模集成电路芯片，通过专门的</a:t>
            </a:r>
            <a:r>
              <a:rPr lang="en-US" altLang="zh-CN" dirty="0"/>
              <a:t>CPU</a:t>
            </a:r>
            <a:r>
              <a:rPr lang="zh-CN" altLang="zh-CN" dirty="0"/>
              <a:t>插座安装在主板</a:t>
            </a:r>
            <a:r>
              <a:rPr lang="zh-CN" altLang="zh-CN" dirty="0" smtClean="0"/>
              <a:t>上</a:t>
            </a:r>
            <a:r>
              <a:rPr lang="zh-CN" altLang="en-US" dirty="0" smtClean="0"/>
              <a:t>。</a:t>
            </a:r>
            <a:endParaRPr lang="en-US" altLang="zh-CN" dirty="0" smtClean="0"/>
          </a:p>
          <a:p>
            <a:pPr lvl="1"/>
            <a:r>
              <a:rPr lang="en-US" altLang="zh-CN" dirty="0"/>
              <a:t>CPU</a:t>
            </a:r>
            <a:r>
              <a:rPr lang="zh-CN" altLang="zh-CN" dirty="0"/>
              <a:t>主要包括运算器、控制器和寄存器三个</a:t>
            </a:r>
            <a:r>
              <a:rPr lang="zh-CN" altLang="zh-CN" dirty="0" smtClean="0"/>
              <a:t>部件</a:t>
            </a:r>
            <a:r>
              <a:rPr lang="zh-CN" altLang="en-US" dirty="0" smtClean="0"/>
              <a:t>：</a:t>
            </a:r>
            <a:endParaRPr lang="en-US" altLang="zh-CN" dirty="0" smtClean="0"/>
          </a:p>
          <a:p>
            <a:pPr lvl="2"/>
            <a:r>
              <a:rPr lang="zh-CN" altLang="zh-CN" dirty="0"/>
              <a:t>运算器主要完成各种算术运算和逻辑运算</a:t>
            </a:r>
            <a:r>
              <a:rPr lang="zh-CN" altLang="zh-CN" dirty="0" smtClean="0"/>
              <a:t>；</a:t>
            </a:r>
            <a:endParaRPr lang="en-US" altLang="zh-CN" dirty="0" smtClean="0"/>
          </a:p>
          <a:p>
            <a:pPr lvl="2"/>
            <a:r>
              <a:rPr lang="zh-CN" altLang="zh-CN" dirty="0"/>
              <a:t>控制器是指挥控制中心，控制运算器及其它部件</a:t>
            </a:r>
            <a:r>
              <a:rPr lang="zh-CN" altLang="zh-CN" dirty="0" smtClean="0"/>
              <a:t>工作</a:t>
            </a:r>
            <a:r>
              <a:rPr lang="zh-CN" altLang="en-US" dirty="0" smtClean="0"/>
              <a:t>；</a:t>
            </a:r>
            <a:endParaRPr lang="en-US" altLang="zh-CN" dirty="0" smtClean="0"/>
          </a:p>
          <a:p>
            <a:pPr lvl="2"/>
            <a:r>
              <a:rPr lang="zh-CN" altLang="zh-CN" dirty="0"/>
              <a:t>寄存器是用来暂时存放运算的中间结果或数据。</a:t>
            </a:r>
            <a:endParaRPr lang="zh-CN" altLang="en-US" dirty="0"/>
          </a:p>
        </p:txBody>
      </p:sp>
      <p:sp>
        <p:nvSpPr>
          <p:cNvPr id="3" name="标题 2"/>
          <p:cNvSpPr>
            <a:spLocks noGrp="1"/>
          </p:cNvSpPr>
          <p:nvPr>
            <p:ph type="title"/>
          </p:nvPr>
        </p:nvSpPr>
        <p:spPr/>
        <p:txBody>
          <a:bodyPr>
            <a:normAutofit/>
          </a:bodyPr>
          <a:lstStyle/>
          <a:p>
            <a:r>
              <a:rPr lang="en-US" altLang="zh-CN" b="1" dirty="0"/>
              <a:t>3.2</a:t>
            </a:r>
            <a:r>
              <a:rPr lang="zh-CN" altLang="zh-CN" b="1" dirty="0"/>
              <a:t>主机及其内部</a:t>
            </a:r>
            <a:r>
              <a:rPr lang="zh-CN" altLang="zh-CN" b="1" dirty="0" smtClean="0"/>
              <a:t>结构</a:t>
            </a:r>
            <a:endParaRPr lang="zh-CN" altLang="en-US" dirty="0"/>
          </a:p>
        </p:txBody>
      </p:sp>
    </p:spTree>
    <p:extLst>
      <p:ext uri="{BB962C8B-B14F-4D97-AF65-F5344CB8AC3E}">
        <p14:creationId xmlns:p14="http://schemas.microsoft.com/office/powerpoint/2010/main" val="66166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dirty="0"/>
              <a:t>CPU</a:t>
            </a:r>
            <a:r>
              <a:rPr lang="zh-CN" altLang="zh-CN" dirty="0"/>
              <a:t>有许多型号和类型，其分类方法也有</a:t>
            </a:r>
            <a:r>
              <a:rPr lang="zh-CN" altLang="zh-CN" dirty="0" smtClean="0"/>
              <a:t>多种</a:t>
            </a:r>
            <a:r>
              <a:rPr lang="zh-CN" altLang="en-US" dirty="0" smtClean="0"/>
              <a:t>：</a:t>
            </a:r>
            <a:endParaRPr lang="en-US" altLang="zh-CN" dirty="0" smtClean="0"/>
          </a:p>
          <a:p>
            <a:pPr lvl="2"/>
            <a:r>
              <a:rPr lang="zh-CN" altLang="zh-CN" dirty="0" smtClean="0"/>
              <a:t>台式</a:t>
            </a:r>
            <a:r>
              <a:rPr lang="zh-CN" altLang="en-US" dirty="0" smtClean="0"/>
              <a:t>机</a:t>
            </a:r>
            <a:r>
              <a:rPr lang="en-US" altLang="zh-CN" dirty="0" smtClean="0"/>
              <a:t>CPU</a:t>
            </a:r>
            <a:r>
              <a:rPr lang="zh-CN" altLang="zh-CN" dirty="0"/>
              <a:t>和笔记本</a:t>
            </a:r>
            <a:r>
              <a:rPr lang="en-US" altLang="zh-CN" dirty="0"/>
              <a:t>CPU</a:t>
            </a:r>
            <a:r>
              <a:rPr lang="zh-CN" altLang="zh-CN" dirty="0" smtClean="0"/>
              <a:t>；</a:t>
            </a:r>
            <a:endParaRPr lang="en-US" altLang="zh-CN" dirty="0" smtClean="0"/>
          </a:p>
          <a:p>
            <a:pPr lvl="2"/>
            <a:r>
              <a:rPr lang="en-US" altLang="zh-CN" dirty="0"/>
              <a:t>Intel CPU</a:t>
            </a:r>
            <a:r>
              <a:rPr lang="zh-CN" altLang="zh-CN" dirty="0"/>
              <a:t>和</a:t>
            </a:r>
            <a:r>
              <a:rPr lang="en-US" altLang="zh-CN" dirty="0"/>
              <a:t>AMD </a:t>
            </a:r>
            <a:r>
              <a:rPr lang="en-US" altLang="zh-CN" dirty="0" smtClean="0"/>
              <a:t>CPU</a:t>
            </a:r>
            <a:r>
              <a:rPr lang="zh-CN" altLang="en-US" dirty="0" smtClean="0"/>
              <a:t>；</a:t>
            </a:r>
            <a:endParaRPr lang="en-US" altLang="zh-CN" dirty="0" smtClean="0"/>
          </a:p>
          <a:p>
            <a:pPr lvl="2"/>
            <a:r>
              <a:rPr lang="zh-CN" altLang="zh-CN" dirty="0"/>
              <a:t>单核</a:t>
            </a:r>
            <a:r>
              <a:rPr lang="en-US" altLang="zh-CN" dirty="0"/>
              <a:t>CPU</a:t>
            </a:r>
            <a:r>
              <a:rPr lang="zh-CN" altLang="zh-CN" dirty="0"/>
              <a:t>和多核</a:t>
            </a:r>
            <a:r>
              <a:rPr lang="en-US" altLang="zh-CN" dirty="0" smtClean="0"/>
              <a:t>CPU</a:t>
            </a:r>
            <a:r>
              <a:rPr lang="zh-CN" altLang="en-US" dirty="0" smtClean="0"/>
              <a:t>；</a:t>
            </a:r>
            <a:endParaRPr lang="en-US" altLang="zh-CN" dirty="0" smtClean="0"/>
          </a:p>
          <a:p>
            <a:pPr lvl="2"/>
            <a:r>
              <a:rPr lang="en-US" altLang="zh-CN" dirty="0"/>
              <a:t>PC</a:t>
            </a:r>
            <a:r>
              <a:rPr lang="zh-CN" altLang="zh-CN" dirty="0"/>
              <a:t>机</a:t>
            </a:r>
            <a:r>
              <a:rPr lang="en-US" altLang="zh-CN" dirty="0"/>
              <a:t>CPU</a:t>
            </a:r>
            <a:r>
              <a:rPr lang="zh-CN" altLang="zh-CN" dirty="0"/>
              <a:t>和服务器</a:t>
            </a:r>
            <a:r>
              <a:rPr lang="en-US" altLang="zh-CN" dirty="0" smtClean="0"/>
              <a:t>CPU</a:t>
            </a:r>
            <a:r>
              <a:rPr lang="zh-CN" altLang="en-US" dirty="0" smtClean="0"/>
              <a:t>等。</a:t>
            </a:r>
            <a:endParaRPr lang="en-US" altLang="zh-CN" dirty="0" smtClean="0"/>
          </a:p>
          <a:p>
            <a:pPr lvl="1"/>
            <a:r>
              <a:rPr lang="zh-CN" altLang="zh-CN" b="1" dirty="0"/>
              <a:t>单核</a:t>
            </a:r>
            <a:r>
              <a:rPr lang="en-US" altLang="zh-CN" b="1" dirty="0"/>
              <a:t>CPU </a:t>
            </a:r>
            <a:endParaRPr lang="zh-CN" altLang="zh-CN" dirty="0"/>
          </a:p>
          <a:p>
            <a:pPr lvl="2"/>
            <a:r>
              <a:rPr lang="zh-CN" altLang="zh-CN" dirty="0"/>
              <a:t>由运算器、控制器、寄存器组和内部总线等构成</a:t>
            </a:r>
            <a:r>
              <a:rPr lang="zh-CN" altLang="zh-CN" dirty="0" smtClean="0"/>
              <a:t>。</a:t>
            </a:r>
            <a:endParaRPr lang="en-US" altLang="zh-CN" dirty="0" smtClean="0"/>
          </a:p>
          <a:p>
            <a:pPr lvl="2"/>
            <a:r>
              <a:rPr lang="zh-CN" altLang="zh-CN" dirty="0"/>
              <a:t>其基本内部结构如图</a:t>
            </a:r>
            <a:r>
              <a:rPr lang="en-US" altLang="zh-CN" dirty="0"/>
              <a:t>3-4</a:t>
            </a:r>
            <a:r>
              <a:rPr lang="zh-CN" altLang="zh-CN" dirty="0"/>
              <a:t>所示。</a:t>
            </a:r>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b="1" dirty="0"/>
              <a:t>3.2</a:t>
            </a:r>
            <a:r>
              <a:rPr lang="zh-CN" altLang="zh-CN" b="1" dirty="0"/>
              <a:t>主机及其内部结构</a:t>
            </a:r>
            <a:endParaRPr lang="zh-CN" altLang="en-US" dirty="0"/>
          </a:p>
        </p:txBody>
      </p:sp>
    </p:spTree>
    <p:extLst>
      <p:ext uri="{BB962C8B-B14F-4D97-AF65-F5344CB8AC3E}">
        <p14:creationId xmlns:p14="http://schemas.microsoft.com/office/powerpoint/2010/main" val="28490572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282</TotalTime>
  <Words>4967</Words>
  <Application>Microsoft Office PowerPoint</Application>
  <PresentationFormat>全屏显示(4:3)</PresentationFormat>
  <Paragraphs>328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波形</vt:lpstr>
      <vt:lpstr>第3章 微型计算机硬件系统基础</vt:lpstr>
      <vt:lpstr>第3章 微型计算机硬件系统基础</vt:lpstr>
      <vt:lpstr>3.1微型计算机硬件系统的组成</vt:lpstr>
      <vt:lpstr>PowerPoint 演示文稿</vt:lpstr>
      <vt:lpstr>3.1微型计算机硬件系统的组成</vt:lpstr>
      <vt:lpstr>3.1微型计算机硬件系统的组成</vt:lpstr>
      <vt:lpstr>3.1微型计算机硬件系统的组成</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PowerPoint 演示文稿</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3.2主机及其内部结构</vt:lpstr>
      <vt:lpstr>3.3  外部存储器</vt:lpstr>
      <vt:lpstr>3.3  外部存储器</vt:lpstr>
      <vt:lpstr>3.3  外部存储器</vt:lpstr>
      <vt:lpstr>3.3  外部存储器</vt:lpstr>
      <vt:lpstr>3.3  外部存储器</vt:lpstr>
      <vt:lpstr>3.3  外部存储器</vt:lpstr>
      <vt:lpstr>3.3  外部存储器</vt:lpstr>
      <vt:lpstr>3.3  外部存储器</vt:lpstr>
      <vt:lpstr>3.3  外部存储器</vt:lpstr>
      <vt:lpstr>3.3  外部存储器</vt:lpstr>
      <vt:lpstr>3.3  外部存储器</vt:lpstr>
      <vt:lpstr>3.4  输入输出设备</vt:lpstr>
      <vt:lpstr>3.4  输入输出设备</vt:lpstr>
      <vt:lpstr>3.4  输入输出设备</vt:lpstr>
      <vt:lpstr>3.4  输入输出设备</vt:lpstr>
      <vt:lpstr>3.4  输入输出设备</vt:lpstr>
      <vt:lpstr>3.4  输入输出设备</vt:lpstr>
      <vt:lpstr>3.4  输入输出设备</vt:lpstr>
      <vt:lpstr>3.5  计算机硬件的DIY</vt:lpstr>
      <vt:lpstr>3.5  计算机硬件的DIY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微型计算机硬件系统基础</dc:title>
  <dc:creator>admin</dc:creator>
  <cp:lastModifiedBy>admin</cp:lastModifiedBy>
  <cp:revision>27</cp:revision>
  <dcterms:created xsi:type="dcterms:W3CDTF">2015-08-24T00:10:59Z</dcterms:created>
  <dcterms:modified xsi:type="dcterms:W3CDTF">2015-08-24T06:05:27Z</dcterms:modified>
</cp:coreProperties>
</file>